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1.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docx" ContentType="application/vnd.openxmlformats-officedocument.wordprocessingml.document"/>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8.png" ContentType="image/png"/>
  <Override PartName="/ppt/media/image17.png" ContentType="image/png"/>
  <Override PartName="/ppt/media/image15.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wmf" ContentType="image/x-wmf"/>
  <Override PartName="/ppt/media/image16.wmf" ContentType="image/x-wmf"/>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9144000" cy="5143500"/>
  <p:notesSz cx="51435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p>
            <a:pPr algn="ctr"/>
            <a:r>
              <a:rPr b="0" lang="en-IN" sz="4400" spc="-1" strike="noStrike">
                <a:latin typeface="Arial"/>
              </a:rPr>
              <a:t>Click to move the slide</a:t>
            </a:r>
            <a:endParaRPr b="0" lang="en-IN"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 </a:t>
            </a:r>
            <a:endParaRPr b="0" lang="en-IN"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 </a:t>
            </a:r>
            <a:endParaRPr b="0" lang="en-IN"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 </a:t>
            </a:r>
            <a:endParaRPr b="0" lang="en-IN"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p>
            <a:pPr algn="r"/>
            <a:fld id="{FFF08210-C48F-45EF-9AFD-60F328C14DC9}" type="slidenum">
              <a:rPr b="0" lang="en-IN" sz="1400" spc="-1" strike="noStrike">
                <a:latin typeface="Times New Roman"/>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685800" y="1143000"/>
            <a:ext cx="5484240" cy="3084120"/>
          </a:xfrm>
          <a:prstGeom prst="rect">
            <a:avLst/>
          </a:prstGeom>
        </p:spPr>
      </p:sp>
      <p:sp>
        <p:nvSpPr>
          <p:cNvPr id="139"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4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4D08A63-26F1-4B48-BA20-4AFDA2441DDE}"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685800" y="1143000"/>
            <a:ext cx="5484240" cy="3084120"/>
          </a:xfrm>
          <a:prstGeom prst="rect">
            <a:avLst/>
          </a:prstGeom>
        </p:spPr>
      </p:sp>
      <p:sp>
        <p:nvSpPr>
          <p:cNvPr id="154"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5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25B9DFF-CE77-4FBD-84F7-F9F1AEF41D2C}"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685800" y="1143000"/>
            <a:ext cx="5484240" cy="3084120"/>
          </a:xfrm>
          <a:prstGeom prst="rect">
            <a:avLst/>
          </a:prstGeom>
        </p:spPr>
      </p:sp>
      <p:sp>
        <p:nvSpPr>
          <p:cNvPr id="157"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5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A84122D-3452-4373-85CF-12384522D7D1}" type="slidenum">
              <a:rPr b="0" lang="en-IN" sz="1200" spc="-1" strike="noStrike">
                <a:solidFill>
                  <a:srgbClr val="000000"/>
                </a:solidFill>
                <a:latin typeface="+mn-lt"/>
                <a:ea typeface="+mn-ea"/>
              </a:rPr>
              <a:t>&lt;number&gt;</a:t>
            </a:fld>
            <a:endParaRPr b="0" lang="en-IN"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685800" y="1143000"/>
            <a:ext cx="5484240" cy="3084120"/>
          </a:xfrm>
          <a:prstGeom prst="rect">
            <a:avLst/>
          </a:prstGeom>
        </p:spPr>
      </p:sp>
      <p:sp>
        <p:nvSpPr>
          <p:cNvPr id="142"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4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E78C9C4-5F95-4BE1-A734-C2FFA429680A}"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685800" y="1143000"/>
            <a:ext cx="5484240" cy="3084120"/>
          </a:xfrm>
          <a:prstGeom prst="rect">
            <a:avLst/>
          </a:prstGeom>
        </p:spPr>
      </p:sp>
      <p:sp>
        <p:nvSpPr>
          <p:cNvPr id="145"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4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B39C96C-E9C3-4376-8C82-865AEB402A17}"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685800" y="1143000"/>
            <a:ext cx="5484240" cy="3084120"/>
          </a:xfrm>
          <a:prstGeom prst="rect">
            <a:avLst/>
          </a:prstGeom>
        </p:spPr>
      </p:sp>
      <p:sp>
        <p:nvSpPr>
          <p:cNvPr id="148"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4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56E28B8-CDFD-4DC8-BFBF-9F967C997A5F}"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685800" y="1143000"/>
            <a:ext cx="5484240" cy="3084120"/>
          </a:xfrm>
          <a:prstGeom prst="rect">
            <a:avLst/>
          </a:prstGeom>
        </p:spPr>
      </p:sp>
      <p:sp>
        <p:nvSpPr>
          <p:cNvPr id="151" name="PlaceHolder 2"/>
          <p:cNvSpPr>
            <a:spLocks noGrp="1"/>
          </p:cNvSpPr>
          <p:nvPr>
            <p:ph type="body"/>
          </p:nvPr>
        </p:nvSpPr>
        <p:spPr>
          <a:xfrm>
            <a:off x="685800" y="4400640"/>
            <a:ext cx="5484240" cy="3598200"/>
          </a:xfrm>
          <a:prstGeom prst="rect">
            <a:avLst/>
          </a:prstGeom>
        </p:spPr>
        <p:txBody>
          <a:bodyPr lIns="0" rIns="0" tIns="0" bIns="0"/>
          <a:p>
            <a:endParaRPr b="0" lang="en-IN" sz="2000" spc="-1" strike="noStrike">
              <a:latin typeface="Arial"/>
            </a:endParaRPr>
          </a:p>
        </p:txBody>
      </p:sp>
      <p:sp>
        <p:nvSpPr>
          <p:cNvPr id="15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8BF51DD-A0C2-4EEE-963B-41164D17A3BC}" type="slidenum">
              <a:rPr b="0" lang="en-IN" sz="1200" spc="-1" strike="noStrike">
                <a:solidFill>
                  <a:srgbClr val="000000"/>
                </a:solidFill>
                <a:latin typeface="+mn-lt"/>
                <a:ea typeface="+mn-ea"/>
              </a:rPr>
              <a:t>1</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a:t>
            </a:r>
            <a:r>
              <a:rPr b="0" lang="en-IN" sz="4400" spc="-1" strike="noStrike">
                <a:latin typeface="Arial"/>
              </a:rPr>
              <a:t>li</a:t>
            </a:r>
            <a:r>
              <a:rPr b="0" lang="en-IN" sz="4400" spc="-1" strike="noStrike">
                <a:latin typeface="Arial"/>
              </a:rPr>
              <a:t>c</a:t>
            </a:r>
            <a:r>
              <a:rPr b="0" lang="en-IN" sz="4400" spc="-1" strike="noStrike">
                <a:latin typeface="Arial"/>
              </a:rPr>
              <a:t>k </a:t>
            </a:r>
            <a:r>
              <a:rPr b="0" lang="en-IN" sz="4400" spc="-1" strike="noStrike">
                <a:latin typeface="Arial"/>
              </a:rPr>
              <a:t>t</a:t>
            </a:r>
            <a:r>
              <a:rPr b="0" lang="en-IN" sz="4400" spc="-1" strike="noStrike">
                <a:latin typeface="Arial"/>
              </a:rPr>
              <a:t>o </a:t>
            </a:r>
            <a:r>
              <a:rPr b="0" lang="en-IN" sz="4400" spc="-1" strike="noStrike">
                <a:latin typeface="Arial"/>
              </a:rPr>
              <a:t>e</a:t>
            </a:r>
            <a:r>
              <a:rPr b="0" lang="en-IN" sz="4400" spc="-1" strike="noStrike">
                <a:latin typeface="Arial"/>
              </a:rPr>
              <a:t>di</a:t>
            </a:r>
            <a:r>
              <a:rPr b="0" lang="en-IN" sz="4400" spc="-1" strike="noStrike">
                <a:latin typeface="Arial"/>
              </a:rPr>
              <a:t>t </a:t>
            </a:r>
            <a:r>
              <a:rPr b="0" lang="en-IN" sz="4400" spc="-1" strike="noStrike">
                <a:latin typeface="Arial"/>
              </a:rPr>
              <a:t>t</a:t>
            </a:r>
            <a:r>
              <a:rPr b="0" lang="en-IN" sz="4400" spc="-1" strike="noStrike">
                <a:latin typeface="Arial"/>
              </a:rPr>
              <a:t>h</a:t>
            </a:r>
            <a:r>
              <a:rPr b="0" lang="en-IN" sz="4400" spc="-1" strike="noStrike">
                <a:latin typeface="Arial"/>
              </a:rPr>
              <a:t>e </a:t>
            </a:r>
            <a:r>
              <a:rPr b="0" lang="en-IN" sz="4400" spc="-1" strike="noStrike">
                <a:latin typeface="Arial"/>
              </a:rPr>
              <a:t>tit</a:t>
            </a:r>
            <a:r>
              <a:rPr b="0" lang="en-IN" sz="4400" spc="-1" strike="noStrike">
                <a:latin typeface="Arial"/>
              </a:rPr>
              <a:t>le </a:t>
            </a:r>
            <a:r>
              <a:rPr b="0" lang="en-IN" sz="4400" spc="-1" strike="noStrike">
                <a:latin typeface="Arial"/>
              </a:rPr>
              <a:t>t</a:t>
            </a:r>
            <a:r>
              <a:rPr b="0" lang="en-IN" sz="4400" spc="-1" strike="noStrike">
                <a:latin typeface="Arial"/>
              </a:rPr>
              <a:t>e</a:t>
            </a:r>
            <a:r>
              <a:rPr b="0" lang="en-IN" sz="4400" spc="-1" strike="noStrike">
                <a:latin typeface="Arial"/>
              </a:rPr>
              <a:t>xt </a:t>
            </a:r>
            <a:r>
              <a:rPr b="0" lang="en-IN" sz="4400" spc="-1" strike="noStrike">
                <a:latin typeface="Arial"/>
              </a:rPr>
              <a:t>f</a:t>
            </a:r>
            <a:r>
              <a:rPr b="0" lang="en-IN" sz="4400" spc="-1" strike="noStrike">
                <a:latin typeface="Arial"/>
              </a:rPr>
              <a:t>o</a:t>
            </a:r>
            <a:r>
              <a:rPr b="0" lang="en-IN" sz="4400" spc="-1" strike="noStrike">
                <a:latin typeface="Arial"/>
              </a:rPr>
              <a:t>r</a:t>
            </a:r>
            <a:r>
              <a:rPr b="0" lang="en-IN" sz="4400" spc="-1" strike="noStrike">
                <a:latin typeface="Arial"/>
              </a:rPr>
              <a:t>m</a:t>
            </a:r>
            <a:r>
              <a:rPr b="0" lang="en-IN" sz="4400" spc="-1" strike="noStrike">
                <a:latin typeface="Arial"/>
              </a:rPr>
              <a:t>a</a:t>
            </a:r>
            <a:r>
              <a:rPr b="0" lang="en-IN" sz="4400" spc="-1" strike="noStrike">
                <a:latin typeface="Arial"/>
              </a:rPr>
              <a:t>t</a:t>
            </a:r>
            <a:endParaRPr b="0" lang="en-IN"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14.wmf"/><Relationship Id="rId3" Type="http://schemas.openxmlformats.org/officeDocument/2006/relationships/image" Target="../media/image15.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16.wmf"/><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664920" y="1454760"/>
            <a:ext cx="8227440" cy="455040"/>
          </a:xfrm>
          <a:prstGeom prst="rect">
            <a:avLst/>
          </a:prstGeom>
          <a:noFill/>
          <a:ln>
            <a:noFill/>
          </a:ln>
        </p:spPr>
        <p:style>
          <a:lnRef idx="0"/>
          <a:fillRef idx="0"/>
          <a:effectRef idx="0"/>
          <a:fontRef idx="minor"/>
        </p:style>
      </p:sp>
      <p:sp>
        <p:nvSpPr>
          <p:cNvPr id="45" name="CustomShape 2"/>
          <p:cNvSpPr/>
          <p:nvPr/>
        </p:nvSpPr>
        <p:spPr>
          <a:xfrm>
            <a:off x="1346760" y="2999160"/>
            <a:ext cx="8227440" cy="4550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3000" spc="-1" strike="noStrike">
                <a:solidFill>
                  <a:srgbClr val="5f3e8b"/>
                </a:solidFill>
                <a:latin typeface="Times New Roman"/>
                <a:ea typeface="Times New Roman"/>
              </a:rPr>
              <a:t>  </a:t>
            </a:r>
            <a:endParaRPr b="0" lang="en-IN" sz="3000" spc="-1" strike="noStrike">
              <a:latin typeface="Arial"/>
            </a:endParaRPr>
          </a:p>
        </p:txBody>
      </p:sp>
      <p:sp>
        <p:nvSpPr>
          <p:cNvPr id="46" name="CustomShape 3"/>
          <p:cNvSpPr/>
          <p:nvPr/>
        </p:nvSpPr>
        <p:spPr>
          <a:xfrm>
            <a:off x="0" y="4752000"/>
            <a:ext cx="9141840" cy="393840"/>
          </a:xfrm>
          <a:prstGeom prst="rect">
            <a:avLst/>
          </a:prstGeom>
          <a:solidFill>
            <a:srgbClr val="87d1d1"/>
          </a:solidFill>
          <a:ln>
            <a:noFill/>
          </a:ln>
        </p:spPr>
        <p:style>
          <a:lnRef idx="0"/>
          <a:fillRef idx="0"/>
          <a:effectRef idx="0"/>
          <a:fontRef idx="minor"/>
        </p:style>
      </p:sp>
      <p:sp>
        <p:nvSpPr>
          <p:cNvPr id="47" name="CustomShape 4"/>
          <p:cNvSpPr/>
          <p:nvPr/>
        </p:nvSpPr>
        <p:spPr>
          <a:xfrm>
            <a:off x="216000" y="360000"/>
            <a:ext cx="8566200" cy="29667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2400" spc="-1" strike="noStrike">
                <a:solidFill>
                  <a:srgbClr val="ed1c24"/>
                </a:solidFill>
                <a:latin typeface="Times New Roman"/>
                <a:ea typeface="Times New Roman"/>
              </a:rPr>
              <a:t>	</a:t>
            </a:r>
            <a:r>
              <a:rPr b="1" lang="en-IN" sz="2400" spc="-1" strike="noStrike">
                <a:solidFill>
                  <a:srgbClr val="ed1c24"/>
                </a:solidFill>
                <a:latin typeface="Times New Roman"/>
                <a:ea typeface="Times New Roman"/>
              </a:rPr>
              <a:t>Rajiv Gandhi University Of Knowledge Technologies-                          Andhra pradesh</a:t>
            </a:r>
            <a:r>
              <a:rPr b="1" lang="en-IN" sz="2400" spc="-1" strike="noStrike">
                <a:solidFill>
                  <a:srgbClr val="ed1c24"/>
                </a:solidFill>
                <a:latin typeface="Times New Roman"/>
                <a:ea typeface="Times New Roman"/>
              </a:rPr>
              <a:t>	</a:t>
            </a:r>
            <a:r>
              <a:rPr b="1" lang="en-IN" sz="2400" spc="-1" strike="noStrike">
                <a:solidFill>
                  <a:srgbClr val="ed1c24"/>
                </a:solidFill>
                <a:latin typeface="Times New Roman"/>
                <a:ea typeface="Times New Roman"/>
              </a:rPr>
              <a:t>	</a:t>
            </a:r>
            <a:r>
              <a:rPr b="1" lang="en-IN" sz="2400" spc="-1" strike="noStrike">
                <a:solidFill>
                  <a:srgbClr val="ed1c24"/>
                </a:solidFill>
                <a:latin typeface="Times New Roman"/>
                <a:ea typeface="Times New Roman"/>
              </a:rPr>
              <a:t>	</a:t>
            </a:r>
            <a:endParaRPr b="0" lang="en-IN" sz="2400" spc="-1" strike="noStrike">
              <a:latin typeface="Arial"/>
            </a:endParaRPr>
          </a:p>
          <a:p>
            <a:pPr algn="ctr">
              <a:lnSpc>
                <a:spcPct val="100000"/>
              </a:lnSpc>
            </a:pPr>
            <a:r>
              <a:rPr b="1" lang="en-IN" sz="2400" spc="-1" strike="noStrike">
                <a:solidFill>
                  <a:srgbClr val="009598"/>
                </a:solidFill>
                <a:latin typeface="Times New Roman"/>
                <a:ea typeface="Times New Roman"/>
              </a:rPr>
              <a:t>RK Valley Institute</a:t>
            </a:r>
            <a:endParaRPr b="0" lang="en-IN" sz="2400" spc="-1" strike="noStrike">
              <a:latin typeface="Arial"/>
            </a:endParaRPr>
          </a:p>
          <a:p>
            <a:pPr algn="ctr">
              <a:lnSpc>
                <a:spcPct val="100000"/>
              </a:lnSpc>
            </a:pPr>
            <a:r>
              <a:rPr b="1" lang="en-IN" sz="2400" spc="-1" strike="noStrike">
                <a:solidFill>
                  <a:srgbClr val="fdb94d"/>
                </a:solidFill>
                <a:latin typeface="Times New Roman"/>
                <a:ea typeface="Times New Roman"/>
              </a:rPr>
              <a:t>(</a:t>
            </a:r>
            <a:r>
              <a:rPr b="1" i="1" lang="en-IN" sz="1500" spc="-1" strike="noStrike">
                <a:solidFill>
                  <a:srgbClr val="fdb94d"/>
                </a:solidFill>
                <a:latin typeface="Times New Roman"/>
                <a:ea typeface="Times New Roman"/>
              </a:rPr>
              <a:t>c</a:t>
            </a:r>
            <a:r>
              <a:rPr b="1" lang="en-IN" sz="1500" spc="-1" strike="noStrike">
                <a:solidFill>
                  <a:srgbClr val="fdb94d"/>
                </a:solidFill>
                <a:latin typeface="Times New Roman"/>
                <a:ea typeface="Times New Roman"/>
              </a:rPr>
              <a:t>onstituted under the A.p Govt .Act 18 of 2008 and recognized as per Section 2(f),12(B) of UGC Act,1956)</a:t>
            </a:r>
            <a:endParaRPr b="0" lang="en-IN" sz="1500" spc="-1" strike="noStrike">
              <a:latin typeface="Arial"/>
            </a:endParaRPr>
          </a:p>
          <a:p>
            <a:pPr algn="ctr">
              <a:lnSpc>
                <a:spcPct val="100000"/>
              </a:lnSpc>
            </a:pPr>
            <a:r>
              <a:rPr b="1" lang="en-IN" sz="1500" spc="-1" strike="noStrike">
                <a:solidFill>
                  <a:srgbClr val="454fa1"/>
                </a:solidFill>
                <a:latin typeface="Times New Roman"/>
                <a:ea typeface="Times New Roman"/>
              </a:rPr>
              <a:t>Accredited by ‘NAAC’ with </a:t>
            </a:r>
            <a:r>
              <a:rPr b="1" lang="en-IN" sz="1600" spc="-1" strike="noStrike">
                <a:solidFill>
                  <a:srgbClr val="454fa1"/>
                </a:solidFill>
                <a:latin typeface="Times New Roman"/>
                <a:ea typeface="Times New Roman"/>
              </a:rPr>
              <a:t>‘B+</a:t>
            </a:r>
            <a:r>
              <a:rPr b="1" lang="en-IN" sz="1500" spc="-1" strike="noStrike">
                <a:solidFill>
                  <a:srgbClr val="454fa1"/>
                </a:solidFill>
                <a:latin typeface="Times New Roman"/>
                <a:ea typeface="Times New Roman"/>
              </a:rPr>
              <a:t>’ Grade</a:t>
            </a:r>
            <a:endParaRPr b="0" lang="en-IN" sz="1500" spc="-1" strike="noStrike">
              <a:latin typeface="Arial"/>
            </a:endParaRPr>
          </a:p>
          <a:p>
            <a:pPr algn="ctr">
              <a:lnSpc>
                <a:spcPct val="100000"/>
              </a:lnSpc>
            </a:pPr>
            <a:endParaRPr b="0" lang="en-IN" sz="1500" spc="-1" strike="noStrike">
              <a:latin typeface="Arial"/>
            </a:endParaRPr>
          </a:p>
          <a:p>
            <a:pPr algn="ct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p:txBody>
      </p:sp>
      <p:sp>
        <p:nvSpPr>
          <p:cNvPr id="48" name="CustomShape 5"/>
          <p:cNvSpPr/>
          <p:nvPr/>
        </p:nvSpPr>
        <p:spPr>
          <a:xfrm>
            <a:off x="259200" y="2376000"/>
            <a:ext cx="8728920" cy="237420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1c1c1c"/>
                </a:solidFill>
                <a:latin typeface="Times New Roman"/>
                <a:ea typeface="Times New Roman"/>
              </a:rPr>
              <a:t>DEPARTIMENT OF COMPUTER SCIENCE AND ENGINEERING</a:t>
            </a:r>
            <a:endParaRPr b="0" lang="en-IN" sz="1600" spc="-1" strike="noStrike">
              <a:latin typeface="Arial"/>
            </a:endParaRPr>
          </a:p>
          <a:p>
            <a:pPr algn="ctr">
              <a:lnSpc>
                <a:spcPct val="100000"/>
              </a:lnSpc>
            </a:pPr>
            <a:endParaRPr b="0" lang="en-IN" sz="1600" spc="-1" strike="noStrike">
              <a:latin typeface="Arial"/>
            </a:endParaRPr>
          </a:p>
          <a:p>
            <a:pPr algn="ctr">
              <a:lnSpc>
                <a:spcPct val="100000"/>
              </a:lnSpc>
            </a:pPr>
            <a:r>
              <a:rPr b="1" lang="en-IN" sz="1600" spc="-1" strike="noStrike">
                <a:solidFill>
                  <a:srgbClr val="1c1c1c"/>
                </a:solidFill>
                <a:latin typeface="Times New Roman"/>
                <a:ea typeface="Times New Roman"/>
              </a:rPr>
              <a:t>PAYING GUEST ACCOMODATION FOR GLOBETROTTER</a:t>
            </a:r>
            <a:endParaRPr b="0" lang="en-IN" sz="1600" spc="-1" strike="noStrike">
              <a:latin typeface="Arial"/>
            </a:endParaRPr>
          </a:p>
          <a:p>
            <a:pPr algn="ctr">
              <a:lnSpc>
                <a:spcPct val="100000"/>
              </a:lnSpc>
            </a:pPr>
            <a:endParaRPr b="0" lang="en-IN" sz="1600" spc="-1" strike="noStrike">
              <a:latin typeface="Arial"/>
            </a:endParaRPr>
          </a:p>
          <a:p>
            <a:pPr algn="ctr">
              <a:lnSpc>
                <a:spcPct val="100000"/>
              </a:lnSpc>
            </a:pPr>
            <a:r>
              <a:rPr b="0" lang="en-IN" sz="1600" spc="-1" strike="noStrike">
                <a:solidFill>
                  <a:srgbClr val="1c1c1c"/>
                </a:solidFill>
                <a:latin typeface="Times New Roman"/>
                <a:ea typeface="Times New Roman"/>
              </a:rPr>
              <a:t>Under the guidance of </a:t>
            </a:r>
            <a:endParaRPr b="0" lang="en-IN" sz="1600" spc="-1" strike="noStrike">
              <a:latin typeface="Arial"/>
            </a:endParaRPr>
          </a:p>
          <a:p>
            <a:pPr algn="ctr">
              <a:lnSpc>
                <a:spcPct val="100000"/>
              </a:lnSpc>
            </a:pPr>
            <a:endParaRPr b="0" lang="en-IN" sz="1600" spc="-1" strike="noStrike">
              <a:latin typeface="Arial"/>
            </a:endParaRPr>
          </a:p>
          <a:p>
            <a:pPr algn="ctr">
              <a:lnSpc>
                <a:spcPct val="100000"/>
              </a:lnSpc>
            </a:pPr>
            <a:r>
              <a:rPr b="1" lang="en-IN" sz="1600" spc="-1" strike="noStrike">
                <a:solidFill>
                  <a:srgbClr val="1c1c1c"/>
                </a:solidFill>
                <a:latin typeface="Times New Roman"/>
                <a:ea typeface="Times New Roman"/>
              </a:rPr>
              <a:t>P Santhosh Kumar</a:t>
            </a:r>
            <a:endParaRPr b="0" lang="en-IN" sz="1600" spc="-1" strike="noStrike">
              <a:latin typeface="Arial"/>
            </a:endParaRPr>
          </a:p>
          <a:p>
            <a:pPr algn="ctr">
              <a:lnSpc>
                <a:spcPct val="100000"/>
              </a:lnSpc>
            </a:pPr>
            <a:r>
              <a:rPr b="1" lang="en-IN" sz="1600" spc="-1" strike="noStrike">
                <a:solidFill>
                  <a:srgbClr val="1c1c1c"/>
                </a:solidFill>
                <a:latin typeface="Times New Roman"/>
                <a:ea typeface="Times New Roman"/>
              </a:rPr>
              <a:t>                                  </a:t>
            </a:r>
            <a:endParaRPr b="0" lang="en-IN" sz="1600" spc="-1" strike="noStrike">
              <a:latin typeface="Arial"/>
            </a:endParaRPr>
          </a:p>
          <a:p>
            <a:pPr algn="ctr">
              <a:lnSpc>
                <a:spcPct val="100000"/>
              </a:lnSpc>
            </a:pPr>
            <a:r>
              <a:rPr b="1" lang="en-IN" sz="1600" spc="-1" strike="noStrike">
                <a:solidFill>
                  <a:srgbClr val="1c1c1c"/>
                </a:solidFill>
                <a:latin typeface="Times New Roman"/>
                <a:ea typeface="Times New Roman"/>
              </a:rPr>
              <a:t>                                                                                                    </a:t>
            </a:r>
            <a:r>
              <a:rPr b="1" lang="en-IN" sz="1600" spc="-1" strike="noStrike">
                <a:solidFill>
                  <a:srgbClr val="1c1c1c"/>
                </a:solidFill>
                <a:latin typeface="Times New Roman"/>
                <a:ea typeface="Times New Roman"/>
              </a:rPr>
              <a:t>S HEMALATHA(R190807) </a:t>
            </a:r>
            <a:endParaRPr b="0" lang="en-IN" sz="1600" spc="-1" strike="noStrike">
              <a:latin typeface="Arial"/>
            </a:endParaRPr>
          </a:p>
        </p:txBody>
      </p:sp>
      <p:sp>
        <p:nvSpPr>
          <p:cNvPr id="49" name="CustomShape 6"/>
          <p:cNvSpPr/>
          <p:nvPr/>
        </p:nvSpPr>
        <p:spPr>
          <a:xfrm>
            <a:off x="8503920" y="4752000"/>
            <a:ext cx="63792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a:t>
            </a:r>
            <a:endParaRPr b="0" lang="en-IN"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CustomShape 1"/>
          <p:cNvSpPr/>
          <p:nvPr/>
        </p:nvSpPr>
        <p:spPr>
          <a:xfrm>
            <a:off x="457200" y="228600"/>
            <a:ext cx="8227440" cy="820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2400" spc="-1" strike="noStrike">
                <a:solidFill>
                  <a:srgbClr val="333333"/>
                </a:solidFill>
                <a:latin typeface="Times New Roman"/>
                <a:ea typeface="Times New Roman"/>
              </a:rPr>
              <a:t>Motivation</a:t>
            </a:r>
            <a:endParaRPr b="0" lang="en-IN" sz="2400" spc="-1" strike="noStrike">
              <a:latin typeface="Arial"/>
            </a:endParaRPr>
          </a:p>
        </p:txBody>
      </p:sp>
      <p:sp>
        <p:nvSpPr>
          <p:cNvPr id="74" name="CustomShape 2"/>
          <p:cNvSpPr/>
          <p:nvPr/>
        </p:nvSpPr>
        <p:spPr>
          <a:xfrm>
            <a:off x="457200" y="864000"/>
            <a:ext cx="8397000" cy="3670200"/>
          </a:xfrm>
          <a:prstGeom prst="rect">
            <a:avLst/>
          </a:prstGeom>
          <a:noFill/>
          <a:ln>
            <a:noFill/>
          </a:ln>
        </p:spPr>
        <p:style>
          <a:lnRef idx="0"/>
          <a:fillRef idx="0"/>
          <a:effectRef idx="0"/>
          <a:fontRef idx="minor"/>
        </p:style>
        <p:txBody>
          <a:bodyPr lIns="90000" rIns="90000" tIns="45000" bIns="45000"/>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Motivated by travelers evolving needs for authentic cultural experiences, our project addresses fragmented information and safety concerns that deter travelers from choosing PG accommodations. We are developing a user-centric platform using the MERN stack (MongoDB, Express.js, React.js, Node.js) to provide a seamless interface for discovering, booking, and enjoying PG accommodations.</a:t>
            </a:r>
            <a:endParaRPr b="0" lang="en-IN" sz="1500" spc="-1" strike="noStrike">
              <a:latin typeface="Arial"/>
            </a:endParaRPr>
          </a:p>
          <a:p>
            <a:pPr algn="just">
              <a:lnSpc>
                <a:spcPct val="150000"/>
              </a:lnSpc>
            </a:pPr>
            <a:endParaRPr b="0" lang="en-IN" sz="1500" spc="-1" strike="noStrike">
              <a:latin typeface="Arial"/>
            </a:endParaRPr>
          </a:p>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The platform will offer transparent details on PG locations, amenities, and pricing, ensuring travelers have all necessary information at their fingertips. Advanced algorithms will provide personalized recommendations based on individual preferences and travel plans, enhancing overall satisfaction and user experience.</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p:txBody>
      </p:sp>
      <p:sp>
        <p:nvSpPr>
          <p:cNvPr id="75" name="CustomShape 3"/>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10</a:t>
            </a:r>
            <a:endParaRPr b="0" lang="en-IN"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CustomShape 1"/>
          <p:cNvSpPr/>
          <p:nvPr/>
        </p:nvSpPr>
        <p:spPr>
          <a:xfrm>
            <a:off x="457200" y="228600"/>
            <a:ext cx="8227440" cy="820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2400" spc="-1" strike="noStrike">
                <a:solidFill>
                  <a:srgbClr val="333333"/>
                </a:solidFill>
                <a:latin typeface="Times New Roman"/>
                <a:ea typeface="Times New Roman"/>
              </a:rPr>
              <a:t>Contribution</a:t>
            </a:r>
            <a:endParaRPr b="0" lang="en-IN" sz="2400" spc="-1" strike="noStrike">
              <a:latin typeface="Arial"/>
            </a:endParaRPr>
          </a:p>
        </p:txBody>
      </p:sp>
      <p:sp>
        <p:nvSpPr>
          <p:cNvPr id="77"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11</a:t>
            </a:r>
            <a:endParaRPr b="0" lang="en-IN" sz="1800" spc="-1" strike="noStrike">
              <a:latin typeface="Arial"/>
            </a:endParaRPr>
          </a:p>
        </p:txBody>
      </p:sp>
      <p:pic>
        <p:nvPicPr>
          <p:cNvPr id="78" name="" descr=""/>
          <p:cNvPicPr/>
          <p:nvPr/>
        </p:nvPicPr>
        <p:blipFill>
          <a:blip r:embed="rId1"/>
          <a:stretch/>
        </p:blipFill>
        <p:spPr>
          <a:xfrm>
            <a:off x="218520" y="864000"/>
            <a:ext cx="8714880" cy="3744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308880" y="720"/>
            <a:ext cx="8534160" cy="4679280"/>
          </a:xfrm>
          <a:prstGeom prst="rect">
            <a:avLst/>
          </a:prstGeom>
          <a:ln>
            <a:noFill/>
          </a:ln>
        </p:spPr>
      </p:pic>
      <p:sp>
        <p:nvSpPr>
          <p:cNvPr id="80"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12</a:t>
            </a:r>
            <a:endParaRPr b="0" lang="en-IN"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13</a:t>
            </a:r>
            <a:endParaRPr b="0" lang="en-IN" sz="1800" spc="-1" strike="noStrike">
              <a:latin typeface="Arial"/>
            </a:endParaRPr>
          </a:p>
        </p:txBody>
      </p:sp>
      <p:sp>
        <p:nvSpPr>
          <p:cNvPr id="82" name="CustomShape 2"/>
          <p:cNvSpPr/>
          <p:nvPr/>
        </p:nvSpPr>
        <p:spPr>
          <a:xfrm>
            <a:off x="529920" y="1489680"/>
            <a:ext cx="7821000" cy="2901240"/>
          </a:xfrm>
          <a:prstGeom prst="rect">
            <a:avLst/>
          </a:prstGeom>
          <a:noFill/>
          <a:ln>
            <a:noFill/>
          </a:ln>
        </p:spPr>
        <p:style>
          <a:lnRef idx="0"/>
          <a:fillRef idx="0"/>
          <a:effectRef idx="0"/>
          <a:fontRef idx="minor"/>
        </p:style>
        <p:txBody>
          <a:bodyPr lIns="90000" rIns="90000" tIns="45000" bIns="45000"/>
          <a:p>
            <a:pPr algn="just">
              <a:lnSpc>
                <a:spcPct val="150000"/>
              </a:lnSpc>
            </a:pPr>
            <a:r>
              <a:rPr b="1" lang="en-IN" sz="2000" spc="-1" strike="noStrike">
                <a:solidFill>
                  <a:srgbClr val="222222"/>
                </a:solidFill>
                <a:latin typeface="Times New Roman"/>
                <a:ea typeface="Times New Roman"/>
              </a:rPr>
              <a:t>Technological Framework:</a:t>
            </a:r>
            <a:endParaRPr b="0" lang="en-IN" sz="2000" spc="-1" strike="noStrike">
              <a:latin typeface="Arial"/>
            </a:endParaRPr>
          </a:p>
          <a:p>
            <a:pPr algn="just">
              <a:lnSpc>
                <a:spcPct val="150000"/>
              </a:lnSpc>
            </a:pPr>
            <a:r>
              <a:rPr b="0" lang="en-IN" sz="1500" spc="-1" strike="noStrike">
                <a:solidFill>
                  <a:srgbClr val="222222"/>
                </a:solidFill>
                <a:latin typeface="Times New Roman"/>
                <a:ea typeface="Times New Roman"/>
              </a:rPr>
              <a:t>Utilizes the MERN stack (MongoDB, Express.js, React.js, Node.js) for high performance, scalability, and maintainability.</a:t>
            </a:r>
            <a:endParaRPr b="0" lang="en-IN" sz="1500" spc="-1" strike="noStrike">
              <a:latin typeface="Arial"/>
            </a:endParaRPr>
          </a:p>
          <a:p>
            <a:pPr algn="just">
              <a:lnSpc>
                <a:spcPct val="150000"/>
              </a:lnSpc>
            </a:pPr>
            <a:r>
              <a:rPr b="0" lang="en-IN" sz="1500" spc="-1" strike="noStrike">
                <a:solidFill>
                  <a:srgbClr val="222222"/>
                </a:solidFill>
                <a:latin typeface="Times New Roman"/>
                <a:ea typeface="Times New Roman"/>
              </a:rPr>
              <a:t>Developed within VS Code and operates on Windows 11.</a:t>
            </a:r>
            <a:endParaRPr b="0" lang="en-IN" sz="1500" spc="-1" strike="noStrike">
              <a:latin typeface="Arial"/>
            </a:endParaRPr>
          </a:p>
          <a:p>
            <a:pPr algn="just">
              <a:lnSpc>
                <a:spcPct val="150000"/>
              </a:lnSpc>
            </a:pPr>
            <a:r>
              <a:rPr b="1" lang="en-IN" sz="2000" spc="-1" strike="noStrike">
                <a:solidFill>
                  <a:srgbClr val="222222"/>
                </a:solidFill>
                <a:latin typeface="Times New Roman"/>
                <a:ea typeface="Times New Roman"/>
              </a:rPr>
              <a:t>Browser Compatibility:</a:t>
            </a:r>
            <a:endParaRPr b="0" lang="en-IN" sz="2000" spc="-1" strike="noStrike">
              <a:latin typeface="Arial"/>
            </a:endParaRPr>
          </a:p>
          <a:p>
            <a:pPr algn="just">
              <a:lnSpc>
                <a:spcPct val="150000"/>
              </a:lnSpc>
            </a:pPr>
            <a:r>
              <a:rPr b="0" lang="en-IN" sz="1500" spc="-1" strike="noStrike">
                <a:solidFill>
                  <a:srgbClr val="222222"/>
                </a:solidFill>
                <a:latin typeface="Times New Roman"/>
                <a:ea typeface="Times New Roman"/>
              </a:rPr>
              <a:t>Supports Internet Explorer and Google Chrome browsers to ensure broad user compatibility.</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p:txBody>
      </p:sp>
      <p:sp>
        <p:nvSpPr>
          <p:cNvPr id="83" name="CustomShape 3"/>
          <p:cNvSpPr/>
          <p:nvPr/>
        </p:nvSpPr>
        <p:spPr>
          <a:xfrm>
            <a:off x="457200" y="228600"/>
            <a:ext cx="8227440" cy="120960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endParaRPr b="0" lang="en-IN" sz="2400" spc="-1" strike="noStrike">
              <a:latin typeface="Arial"/>
            </a:endParaRPr>
          </a:p>
          <a:p>
            <a:pPr>
              <a:lnSpc>
                <a:spcPct val="100000"/>
              </a:lnSpc>
            </a:pP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5f3e8b"/>
                </a:solidFill>
                <a:latin typeface="Times New Roman"/>
                <a:ea typeface="Times New Roman"/>
              </a:rPr>
              <a:t>	</a:t>
            </a:r>
            <a:r>
              <a:rPr b="1" lang="en-IN" sz="2400" spc="-1" strike="noStrike">
                <a:solidFill>
                  <a:srgbClr val="333333"/>
                </a:solidFill>
                <a:latin typeface="Times New Roman"/>
                <a:ea typeface="Times New Roman"/>
              </a:rPr>
              <a:t>MODULES</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400" spc="-1" strike="noStrike">
                <a:solidFill>
                  <a:srgbClr val="333333"/>
                </a:solidFill>
                <a:latin typeface="Times New Roman"/>
                <a:ea typeface="Times New Roman"/>
              </a:rPr>
              <a:t>Module-1:System Requirements and Specification</a:t>
            </a:r>
            <a:endParaRPr b="0" lang="en-IN" sz="2400" spc="-1" strike="noStrike">
              <a:latin typeface="Arial"/>
            </a:endParaRPr>
          </a:p>
          <a:p>
            <a:pPr>
              <a:lnSpc>
                <a:spcPct val="100000"/>
              </a:lnSpc>
            </a:pPr>
            <a:endParaRPr b="0" lang="en-IN"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14</a:t>
            </a:r>
            <a:endParaRPr b="0" lang="en-IN" sz="1800" spc="-1" strike="noStrike">
              <a:latin typeface="Arial"/>
            </a:endParaRPr>
          </a:p>
        </p:txBody>
      </p:sp>
      <p:pic>
        <p:nvPicPr>
          <p:cNvPr id="85" name="" descr=""/>
          <p:cNvPicPr/>
          <p:nvPr/>
        </p:nvPicPr>
        <p:blipFill>
          <a:blip r:embed="rId1"/>
          <a:stretch/>
        </p:blipFill>
        <p:spPr>
          <a:xfrm>
            <a:off x="161280" y="216000"/>
            <a:ext cx="8829360" cy="44640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15</a:t>
            </a:r>
            <a:endParaRPr b="0" lang="en-IN" sz="1800" spc="-1" strike="noStrike">
              <a:latin typeface="Arial"/>
            </a:endParaRPr>
          </a:p>
        </p:txBody>
      </p:sp>
      <p:sp>
        <p:nvSpPr>
          <p:cNvPr id="87" name="CustomShape 2"/>
          <p:cNvSpPr/>
          <p:nvPr/>
        </p:nvSpPr>
        <p:spPr>
          <a:xfrm>
            <a:off x="288000" y="72000"/>
            <a:ext cx="8854920" cy="4827600"/>
          </a:xfrm>
          <a:prstGeom prst="rect">
            <a:avLst/>
          </a:prstGeom>
          <a:noFill/>
          <a:ln>
            <a:noFill/>
          </a:ln>
        </p:spPr>
        <p:style>
          <a:lnRef idx="0"/>
          <a:fillRef idx="0"/>
          <a:effectRef idx="0"/>
          <a:fontRef idx="minor"/>
        </p:style>
        <p:txBody>
          <a:bodyPr lIns="90000" rIns="90000" tIns="45000" bIns="45000"/>
          <a:p>
            <a:pPr algn="just">
              <a:lnSpc>
                <a:spcPct val="150000"/>
              </a:lnSpc>
              <a:spcBef>
                <a:spcPts val="283"/>
              </a:spcBef>
              <a:spcAft>
                <a:spcPts val="283"/>
              </a:spcAft>
            </a:pPr>
            <a:endParaRPr b="0" lang="en-IN" sz="1800" spc="-1" strike="noStrike">
              <a:latin typeface="Arial"/>
            </a:endParaRPr>
          </a:p>
          <a:p>
            <a:pPr algn="just">
              <a:lnSpc>
                <a:spcPct val="150000"/>
              </a:lnSpc>
              <a:spcBef>
                <a:spcPts val="283"/>
              </a:spcBef>
              <a:spcAft>
                <a:spcPts val="283"/>
              </a:spcAft>
            </a:pPr>
            <a:r>
              <a:rPr b="1" lang="en-IN" sz="2000" spc="-1" strike="noStrike">
                <a:solidFill>
                  <a:srgbClr val="222222"/>
                </a:solidFill>
                <a:latin typeface="Times New Roman"/>
                <a:ea typeface="Times New Roman"/>
              </a:rPr>
              <a:t>Hardware Requirements:</a:t>
            </a:r>
            <a:endParaRPr b="0" lang="en-IN" sz="2000" spc="-1" strike="noStrike">
              <a:latin typeface="Arial"/>
            </a:endParaRPr>
          </a:p>
          <a:p>
            <a:pPr algn="just">
              <a:lnSpc>
                <a:spcPct val="100000"/>
              </a:lnSpc>
              <a:spcBef>
                <a:spcPts val="567"/>
              </a:spcBef>
              <a:spcAft>
                <a:spcPts val="567"/>
              </a:spcAft>
            </a:pPr>
            <a:r>
              <a:rPr b="0" lang="en-IN" sz="1500" spc="-1" strike="noStrike">
                <a:solidFill>
                  <a:srgbClr val="222222"/>
                </a:solidFill>
                <a:latin typeface="Times New Roman"/>
                <a:ea typeface="Times New Roman"/>
              </a:rPr>
              <a:t>Processor: 1.0 GHz or greater.</a:t>
            </a:r>
            <a:endParaRPr b="0" lang="en-IN" sz="1500" spc="-1" strike="noStrike">
              <a:latin typeface="Arial"/>
            </a:endParaRPr>
          </a:p>
          <a:p>
            <a:pPr algn="just">
              <a:lnSpc>
                <a:spcPct val="100000"/>
              </a:lnSpc>
              <a:spcBef>
                <a:spcPts val="283"/>
              </a:spcBef>
              <a:spcAft>
                <a:spcPts val="283"/>
              </a:spcAft>
            </a:pPr>
            <a:r>
              <a:rPr b="0" lang="en-IN" sz="1500" spc="-1" strike="noStrike">
                <a:solidFill>
                  <a:srgbClr val="222222"/>
                </a:solidFill>
                <a:latin typeface="Times New Roman"/>
                <a:ea typeface="Times New Roman"/>
              </a:rPr>
              <a:t>RAM: 4GB or more.</a:t>
            </a:r>
            <a:endParaRPr b="0" lang="en-IN" sz="1500" spc="-1" strike="noStrike">
              <a:latin typeface="Arial"/>
            </a:endParaRPr>
          </a:p>
          <a:p>
            <a:pPr algn="just">
              <a:lnSpc>
                <a:spcPct val="150000"/>
              </a:lnSpc>
              <a:spcBef>
                <a:spcPts val="283"/>
              </a:spcBef>
              <a:spcAft>
                <a:spcPts val="283"/>
              </a:spcAft>
            </a:pPr>
            <a:r>
              <a:rPr b="0" lang="en-IN" sz="1500" spc="-1" strike="noStrike">
                <a:solidFill>
                  <a:srgbClr val="222222"/>
                </a:solidFill>
                <a:latin typeface="Times New Roman"/>
                <a:ea typeface="Times New Roman"/>
              </a:rPr>
              <a:t>Hard Disk: 1TB for smooth operation and extensive data storage.</a:t>
            </a:r>
            <a:endParaRPr b="0" lang="en-IN" sz="1500" spc="-1" strike="noStrike">
              <a:latin typeface="Arial"/>
            </a:endParaRPr>
          </a:p>
          <a:p>
            <a:pPr algn="just">
              <a:lnSpc>
                <a:spcPct val="150000"/>
              </a:lnSpc>
              <a:spcBef>
                <a:spcPts val="283"/>
              </a:spcBef>
              <a:spcAft>
                <a:spcPts val="283"/>
              </a:spcAft>
            </a:pPr>
            <a:r>
              <a:rPr b="1" lang="en-IN" sz="1800" spc="-1" strike="noStrike">
                <a:solidFill>
                  <a:srgbClr val="000000"/>
                </a:solidFill>
                <a:latin typeface="Times new roman"/>
                <a:ea typeface="DejaVu Sans"/>
              </a:rPr>
              <a:t>Non Functional Requirements</a:t>
            </a:r>
            <a:endParaRPr b="0" lang="en-IN" sz="1800" spc="-1" strike="noStrike">
              <a:latin typeface="Arial"/>
            </a:endParaRPr>
          </a:p>
          <a:p>
            <a:pPr algn="just">
              <a:lnSpc>
                <a:spcPct val="150000"/>
              </a:lnSpc>
              <a:spcBef>
                <a:spcPts val="283"/>
              </a:spcBef>
              <a:spcAft>
                <a:spcPts val="283"/>
              </a:spcAft>
            </a:pPr>
            <a:r>
              <a:rPr b="1" lang="en-IN" sz="1800" spc="-1" strike="noStrike">
                <a:solidFill>
                  <a:srgbClr val="000000"/>
                </a:solidFill>
                <a:latin typeface="Times new roman"/>
                <a:ea typeface="DejaVu Sans"/>
              </a:rPr>
              <a:t>Performance:</a:t>
            </a:r>
            <a:endParaRPr b="0" lang="en-IN" sz="1800" spc="-1" strike="noStrike">
              <a:latin typeface="Arial"/>
            </a:endParaRPr>
          </a:p>
          <a:p>
            <a:pPr algn="just">
              <a:lnSpc>
                <a:spcPct val="150000"/>
              </a:lnSpc>
              <a:spcBef>
                <a:spcPts val="1191"/>
              </a:spcBef>
              <a:spcAft>
                <a:spcPts val="992"/>
              </a:spcAft>
            </a:pPr>
            <a:r>
              <a:rPr b="0" lang="en-IN" sz="1500" spc="-1" strike="noStrike">
                <a:solidFill>
                  <a:srgbClr val="000000"/>
                </a:solidFill>
                <a:latin typeface="Times new roman"/>
                <a:ea typeface="DejaVu Sans"/>
              </a:rPr>
              <a:t>Responds to user interactions within 2 seconds under normal load conditions.Monitored through logging and performance metrics to identify bottlenecks</a:t>
            </a:r>
            <a:r>
              <a:rPr b="1" lang="en-IN" sz="1500" spc="-1" strike="noStrike">
                <a:solidFill>
                  <a:srgbClr val="000000"/>
                </a:solidFill>
                <a:latin typeface="Times new roman"/>
                <a:ea typeface="DejaVu Sans"/>
              </a:rPr>
              <a:t>.</a:t>
            </a:r>
            <a:endParaRPr b="0" lang="en-IN" sz="1500" spc="-1" strike="noStrike">
              <a:latin typeface="Arial"/>
            </a:endParaRPr>
          </a:p>
          <a:p>
            <a:pPr algn="just">
              <a:lnSpc>
                <a:spcPct val="150000"/>
              </a:lnSpc>
              <a:spcBef>
                <a:spcPts val="1191"/>
              </a:spcBef>
              <a:spcAft>
                <a:spcPts val="992"/>
              </a:spcAft>
            </a:pPr>
            <a:endParaRPr b="0" lang="en-IN" sz="1500" spc="-1" strike="noStrike">
              <a:latin typeface="Arial"/>
            </a:endParaRPr>
          </a:p>
          <a:p>
            <a:pPr algn="just">
              <a:lnSpc>
                <a:spcPct val="150000"/>
              </a:lnSpc>
              <a:spcBef>
                <a:spcPts val="1191"/>
              </a:spcBef>
              <a:spcAft>
                <a:spcPts val="992"/>
              </a:spcAft>
            </a:pPr>
            <a:endParaRPr b="0" lang="en-IN" sz="15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16</a:t>
            </a:r>
            <a:endParaRPr b="0" lang="en-IN" sz="1800" spc="-1" strike="noStrike">
              <a:latin typeface="Arial"/>
            </a:endParaRPr>
          </a:p>
        </p:txBody>
      </p:sp>
      <p:pic>
        <p:nvPicPr>
          <p:cNvPr id="89" name="" descr=""/>
          <p:cNvPicPr/>
          <p:nvPr/>
        </p:nvPicPr>
        <p:blipFill>
          <a:blip r:embed="rId1"/>
          <a:stretch/>
        </p:blipFill>
        <p:spPr>
          <a:xfrm>
            <a:off x="194400" y="52920"/>
            <a:ext cx="8762760" cy="45550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17</a:t>
            </a:r>
            <a:endParaRPr b="0" lang="en-IN" sz="1800" spc="-1" strike="noStrike">
              <a:latin typeface="Arial"/>
            </a:endParaRPr>
          </a:p>
        </p:txBody>
      </p:sp>
      <p:sp>
        <p:nvSpPr>
          <p:cNvPr id="91" name="CustomShape 2"/>
          <p:cNvSpPr/>
          <p:nvPr/>
        </p:nvSpPr>
        <p:spPr>
          <a:xfrm>
            <a:off x="504000" y="288000"/>
            <a:ext cx="7990200" cy="881208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latin typeface="Arial"/>
            </a:endParaRPr>
          </a:p>
          <a:p>
            <a:pPr>
              <a:lnSpc>
                <a:spcPct val="100000"/>
              </a:lnSpc>
            </a:pPr>
            <a:r>
              <a:rPr b="1" lang="en-IN" sz="1800" spc="-1" strike="noStrike">
                <a:solidFill>
                  <a:srgbClr val="222222"/>
                </a:solidFill>
                <a:latin typeface="Times New Roman"/>
                <a:ea typeface="Times New Roman"/>
              </a:rPr>
              <a:t>Client-Side Setup for React:</a:t>
            </a:r>
            <a:endParaRPr b="0" lang="en-IN" sz="1800" spc="-1" strike="noStrike">
              <a:latin typeface="Arial"/>
            </a:endParaRPr>
          </a:p>
          <a:p>
            <a:pPr>
              <a:lnSpc>
                <a:spcPct val="100000"/>
              </a:lnSpc>
            </a:pPr>
            <a:endParaRPr b="0" lang="en-IN" sz="1800" spc="-1" strike="noStrike">
              <a:latin typeface="Arial"/>
            </a:endParaRPr>
          </a:p>
          <a:p>
            <a:pPr algn="just">
              <a:lnSpc>
                <a:spcPct val="150000"/>
              </a:lnSpc>
            </a:pPr>
            <a:r>
              <a:rPr b="1" lang="en-IN" sz="1500" spc="-1" strike="noStrike">
                <a:solidFill>
                  <a:srgbClr val="222222"/>
                </a:solidFill>
                <a:latin typeface="Times New Roman"/>
                <a:ea typeface="Times New Roman"/>
              </a:rPr>
              <a:t>Dynamic and Responsive UI:</a:t>
            </a:r>
            <a:r>
              <a:rPr b="0" lang="en-IN" sz="1500" spc="-1" strike="noStrike">
                <a:solidFill>
                  <a:srgbClr val="222222"/>
                </a:solidFill>
                <a:latin typeface="Times New Roman"/>
                <a:ea typeface="Times New Roman"/>
              </a:rPr>
              <a:t> Leverage React.js for a modern, user-friendly interface.</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Reusable Components</a:t>
            </a:r>
            <a:r>
              <a:rPr b="0" lang="en-IN" sz="1500" spc="-1" strike="noStrike">
                <a:solidFill>
                  <a:srgbClr val="222222"/>
                </a:solidFill>
                <a:latin typeface="Times New Roman"/>
                <a:ea typeface="Times New Roman"/>
              </a:rPr>
              <a:t>: Develop components for consistent and maintainable code.</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r>
              <a:rPr b="1" lang="en-IN" sz="1800" spc="-1" strike="noStrike">
                <a:solidFill>
                  <a:srgbClr val="222222"/>
                </a:solidFill>
                <a:latin typeface="Times New Roman"/>
                <a:ea typeface="Times New Roman"/>
              </a:rPr>
              <a:t>Project Structure:</a:t>
            </a:r>
            <a:endParaRPr b="0" lang="en-IN" sz="1800" spc="-1" strike="noStrike">
              <a:latin typeface="Arial"/>
            </a:endParaRPr>
          </a:p>
          <a:p>
            <a:pPr algn="just">
              <a:lnSpc>
                <a:spcPct val="150000"/>
              </a:lnSpc>
            </a:pPr>
            <a:r>
              <a:rPr b="1" lang="en-IN" sz="1500" spc="-1" strike="noStrike">
                <a:solidFill>
                  <a:srgbClr val="222222"/>
                </a:solidFill>
                <a:latin typeface="Times New Roman"/>
                <a:ea typeface="Times New Roman"/>
              </a:rPr>
              <a:t>public/:</a:t>
            </a:r>
            <a:r>
              <a:rPr b="0" lang="en-IN" sz="1500" spc="-1" strike="noStrike">
                <a:solidFill>
                  <a:srgbClr val="222222"/>
                </a:solidFill>
                <a:latin typeface="Times New Roman"/>
                <a:ea typeface="Times New Roman"/>
              </a:rPr>
              <a:t> Contains public assets and the main index.html file.</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src/:</a:t>
            </a:r>
            <a:r>
              <a:rPr b="0" lang="en-IN" sz="1500" spc="-1" strike="noStrike">
                <a:solidFill>
                  <a:srgbClr val="222222"/>
                </a:solidFill>
                <a:latin typeface="Times New Roman"/>
                <a:ea typeface="Times New Roman"/>
              </a:rPr>
              <a:t> Houses the source code for the React application.</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assets/</a:t>
            </a:r>
            <a:r>
              <a:rPr b="0" lang="en-IN" sz="1500" spc="-1" strike="noStrike">
                <a:solidFill>
                  <a:srgbClr val="222222"/>
                </a:solidFill>
                <a:latin typeface="Times New Roman"/>
                <a:ea typeface="Times New Roman"/>
              </a:rPr>
              <a:t>: Static assets like images, fonts, and icons.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components/:</a:t>
            </a:r>
            <a:r>
              <a:rPr b="0" lang="en-IN" sz="1500" spc="-1" strike="noStrike">
                <a:solidFill>
                  <a:srgbClr val="222222"/>
                </a:solidFill>
                <a:latin typeface="Times New Roman"/>
                <a:ea typeface="Times New Roman"/>
              </a:rPr>
              <a:t> Reusable UI components (e.g., BookingForm).</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pages/:</a:t>
            </a:r>
            <a:r>
              <a:rPr b="0" lang="en-IN" sz="1500" spc="-1" strike="noStrike">
                <a:solidFill>
                  <a:srgbClr val="222222"/>
                </a:solidFill>
                <a:latin typeface="Times New Roman"/>
                <a:ea typeface="Times New Roman"/>
              </a:rPr>
              <a:t> Components representing different application views (e.g., Home, Accommodation List).</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18</a:t>
            </a:r>
            <a:endParaRPr b="0" lang="en-IN" sz="1800" spc="-1" strike="noStrike">
              <a:latin typeface="Arial"/>
            </a:endParaRPr>
          </a:p>
        </p:txBody>
      </p:sp>
      <p:sp>
        <p:nvSpPr>
          <p:cNvPr id="93" name="CustomShape 2"/>
          <p:cNvSpPr/>
          <p:nvPr/>
        </p:nvSpPr>
        <p:spPr>
          <a:xfrm>
            <a:off x="216000" y="288000"/>
            <a:ext cx="8422200" cy="46281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222222"/>
                </a:solidFill>
                <a:latin typeface="Times New Roman"/>
                <a:ea typeface="Times New Roman"/>
              </a:rPr>
              <a:t>Packages Used:</a:t>
            </a:r>
            <a:endParaRPr b="0" lang="en-IN" sz="1800" spc="-1" strike="noStrike">
              <a:latin typeface="Arial"/>
            </a:endParaRPr>
          </a:p>
          <a:p>
            <a:pPr algn="just">
              <a:lnSpc>
                <a:spcPct val="150000"/>
              </a:lnSpc>
            </a:pPr>
            <a:r>
              <a:rPr b="1" lang="en-IN" sz="1500" spc="-1" strike="noStrike">
                <a:solidFill>
                  <a:srgbClr val="222222"/>
                </a:solidFill>
                <a:latin typeface="Times New Roman"/>
                <a:ea typeface="Times New Roman"/>
              </a:rPr>
              <a:t>@emotion/react:</a:t>
            </a:r>
            <a:r>
              <a:rPr b="0" lang="en-IN" sz="1500" spc="-1" strike="noStrike">
                <a:solidFill>
                  <a:srgbClr val="222222"/>
                </a:solidFill>
                <a:latin typeface="Times New Roman"/>
                <a:ea typeface="Times New Roman"/>
              </a:rPr>
              <a:t> For writing CSS styles with JavaScript.</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@emotion/styled: </a:t>
            </a:r>
            <a:r>
              <a:rPr b="0" lang="en-IN" sz="1500" spc="-1" strike="noStrike">
                <a:solidFill>
                  <a:srgbClr val="222222"/>
                </a:solidFill>
                <a:latin typeface="Times New Roman"/>
                <a:ea typeface="Times New Roman"/>
              </a:rPr>
              <a:t>Styled-components library built for Emotion.</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@mui/icons-material:</a:t>
            </a:r>
            <a:r>
              <a:rPr b="0" lang="en-IN" sz="1500" spc="-1" strike="noStrike">
                <a:solidFill>
                  <a:srgbClr val="222222"/>
                </a:solidFill>
                <a:latin typeface="Times New Roman"/>
                <a:ea typeface="Times New Roman"/>
              </a:rPr>
              <a:t> Material-UI icons library.</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@mui/material: </a:t>
            </a:r>
            <a:r>
              <a:rPr b="0" lang="en-IN" sz="1500" spc="-1" strike="noStrike">
                <a:solidFill>
                  <a:srgbClr val="222222"/>
                </a:solidFill>
                <a:latin typeface="Times New Roman"/>
                <a:ea typeface="Times New Roman"/>
              </a:rPr>
              <a:t>Material-UI library for React components.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@reduxjs/toolkit:</a:t>
            </a:r>
            <a:r>
              <a:rPr b="0" lang="en-IN" sz="1500" spc="-1" strike="noStrike">
                <a:solidFill>
                  <a:srgbClr val="222222"/>
                </a:solidFill>
                <a:latin typeface="Times New Roman"/>
                <a:ea typeface="Times New Roman"/>
              </a:rPr>
              <a:t> Tools for efficient Redux logic.</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@testing-library/jest-dom: </a:t>
            </a:r>
            <a:r>
              <a:rPr b="0" lang="en-IN" sz="1500" spc="-1" strike="noStrike">
                <a:solidFill>
                  <a:srgbClr val="222222"/>
                </a:solidFill>
                <a:latin typeface="Times New Roman"/>
                <a:ea typeface="Times New Roman"/>
              </a:rPr>
              <a:t>Custom Jest matchers for DOM state.</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@testing-library/react:</a:t>
            </a:r>
            <a:r>
              <a:rPr b="0" lang="en-IN" sz="1500" spc="-1" strike="noStrike">
                <a:solidFill>
                  <a:srgbClr val="222222"/>
                </a:solidFill>
                <a:latin typeface="Times New Roman"/>
                <a:ea typeface="Times New Roman"/>
              </a:rPr>
              <a:t> Library for testing React components.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@testing-library/user-event: </a:t>
            </a:r>
            <a:r>
              <a:rPr b="0" lang="en-IN" sz="1500" spc="-1" strike="noStrike">
                <a:solidFill>
                  <a:srgbClr val="222222"/>
                </a:solidFill>
                <a:latin typeface="Times New Roman"/>
                <a:ea typeface="Times New Roman"/>
              </a:rPr>
              <a:t>Advanced browser interaction simulation for testing.</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react: </a:t>
            </a:r>
            <a:r>
              <a:rPr b="0" lang="en-IN" sz="1500" spc="-1" strike="noStrike">
                <a:solidFill>
                  <a:srgbClr val="222222"/>
                </a:solidFill>
                <a:latin typeface="Times New Roman"/>
                <a:ea typeface="Times New Roman"/>
              </a:rPr>
              <a:t>JavaScript library for building user interfaces.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react-beautiful-dnd: </a:t>
            </a:r>
            <a:r>
              <a:rPr b="0" lang="en-IN" sz="1500" spc="-1" strike="noStrike">
                <a:solidFill>
                  <a:srgbClr val="222222"/>
                </a:solidFill>
                <a:latin typeface="Times New Roman"/>
                <a:ea typeface="Times New Roman"/>
              </a:rPr>
              <a:t>Drag-and-drop library for React.</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react-date-range:</a:t>
            </a:r>
            <a:r>
              <a:rPr b="0" lang="en-IN" sz="1500" spc="-1" strike="noStrike">
                <a:solidFill>
                  <a:srgbClr val="222222"/>
                </a:solidFill>
                <a:latin typeface="Times New Roman"/>
                <a:ea typeface="Times New Roman"/>
              </a:rPr>
              <a:t> Component for date range selection.</a:t>
            </a:r>
            <a:endParaRPr b="0" lang="en-IN" sz="1500" spc="-1" strike="noStrike">
              <a:latin typeface="Arial"/>
            </a:endParaRPr>
          </a:p>
          <a:p>
            <a:pPr algn="just">
              <a:lnSpc>
                <a:spcPct val="150000"/>
              </a:lnSpc>
            </a:pPr>
            <a:endParaRPr b="0" lang="en-IN" sz="15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19</a:t>
            </a:r>
            <a:endParaRPr b="0" lang="en-IN" sz="1800" spc="-1" strike="noStrike">
              <a:latin typeface="Arial"/>
            </a:endParaRPr>
          </a:p>
        </p:txBody>
      </p:sp>
      <p:sp>
        <p:nvSpPr>
          <p:cNvPr id="95" name="CustomShape 2"/>
          <p:cNvSpPr/>
          <p:nvPr/>
        </p:nvSpPr>
        <p:spPr>
          <a:xfrm>
            <a:off x="246600" y="216000"/>
            <a:ext cx="7743600" cy="4416480"/>
          </a:xfrm>
          <a:prstGeom prst="rect">
            <a:avLst/>
          </a:prstGeom>
          <a:noFill/>
          <a:ln>
            <a:noFill/>
          </a:ln>
        </p:spPr>
        <p:style>
          <a:lnRef idx="0"/>
          <a:fillRef idx="0"/>
          <a:effectRef idx="0"/>
          <a:fontRef idx="minor"/>
        </p:style>
        <p:txBody>
          <a:bodyPr lIns="90000" rIns="90000" tIns="45000" bIns="45000"/>
          <a:p>
            <a:pPr>
              <a:lnSpc>
                <a:spcPct val="150000"/>
              </a:lnSpc>
            </a:pPr>
            <a:r>
              <a:rPr b="1" lang="en-IN" sz="1500" spc="-1" strike="noStrike">
                <a:solidFill>
                  <a:srgbClr val="222222"/>
                </a:solidFill>
                <a:latin typeface="Times New Roman"/>
                <a:ea typeface="Times New Roman"/>
              </a:rPr>
              <a:t>react-dom</a:t>
            </a:r>
            <a:r>
              <a:rPr b="0" lang="en-IN" sz="1500" spc="-1" strike="noStrike">
                <a:solidFill>
                  <a:srgbClr val="222222"/>
                </a:solidFill>
                <a:latin typeface="Times New Roman"/>
                <a:ea typeface="Times New Roman"/>
              </a:rPr>
              <a:t>: Provides DOM-specific methods for React.</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react-icons:</a:t>
            </a:r>
            <a:r>
              <a:rPr b="0" lang="en-IN" sz="1500" spc="-1" strike="noStrike">
                <a:solidFill>
                  <a:srgbClr val="222222"/>
                </a:solidFill>
                <a:latin typeface="Times New Roman"/>
                <a:ea typeface="Times New Roman"/>
              </a:rPr>
              <a:t> Library for popular icons in React projects.</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react-router-dom:</a:t>
            </a:r>
            <a:r>
              <a:rPr b="0" lang="en-IN" sz="1500" spc="-1" strike="noStrike">
                <a:solidFill>
                  <a:srgbClr val="222222"/>
                </a:solidFill>
                <a:latin typeface="Times New Roman"/>
                <a:ea typeface="Times New Roman"/>
              </a:rPr>
              <a:t> Collection of navigational components.</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redux:</a:t>
            </a:r>
            <a:r>
              <a:rPr b="0" lang="en-IN" sz="1500" spc="-1" strike="noStrike">
                <a:solidFill>
                  <a:srgbClr val="222222"/>
                </a:solidFill>
                <a:latin typeface="Times New Roman"/>
                <a:ea typeface="Times New Roman"/>
              </a:rPr>
              <a:t> Predictable state container for JavaScript apps.</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redux-persist: </a:t>
            </a:r>
            <a:r>
              <a:rPr b="0" lang="en-IN" sz="1500" spc="-1" strike="noStrike">
                <a:solidFill>
                  <a:srgbClr val="222222"/>
                </a:solidFill>
                <a:latin typeface="Times New Roman"/>
                <a:ea typeface="Times New Roman"/>
              </a:rPr>
              <a:t>Saves the Redux store in persisted storage.</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sass: </a:t>
            </a:r>
            <a:r>
              <a:rPr b="0" lang="en-IN" sz="1500" spc="-1" strike="noStrike">
                <a:solidFill>
                  <a:srgbClr val="222222"/>
                </a:solidFill>
                <a:latin typeface="Times New Roman"/>
                <a:ea typeface="Times New Roman"/>
              </a:rPr>
              <a:t>Preprocessor scripting language interpreted or compiled into CSS.</a:t>
            </a:r>
            <a:endParaRPr b="0" lang="en-IN" sz="1500" spc="-1" strike="noStrike">
              <a:latin typeface="Arial"/>
            </a:endParaRPr>
          </a:p>
          <a:p>
            <a:pPr>
              <a:lnSpc>
                <a:spcPct val="150000"/>
              </a:lnSpc>
            </a:pPr>
            <a:r>
              <a:rPr b="1" lang="en-IN" sz="1500" spc="-1" strike="noStrike">
                <a:solidFill>
                  <a:srgbClr val="222222"/>
                </a:solidFill>
                <a:latin typeface="Times New Roman"/>
                <a:ea typeface="Times New Roman"/>
              </a:rPr>
              <a:t>web-vitals: </a:t>
            </a:r>
            <a:r>
              <a:rPr b="0" lang="en-IN" sz="1500" spc="-1" strike="noStrike">
                <a:solidFill>
                  <a:srgbClr val="222222"/>
                </a:solidFill>
                <a:latin typeface="Times New Roman"/>
                <a:ea typeface="Times New Roman"/>
              </a:rPr>
              <a:t>Library for measuring important web performance metrics</a:t>
            </a:r>
            <a:endParaRPr b="0" lang="en-IN" sz="1500" spc="-1" strike="noStrike">
              <a:latin typeface="Arial"/>
            </a:endParaRPr>
          </a:p>
          <a:p>
            <a:pPr>
              <a:lnSpc>
                <a:spcPct val="150000"/>
              </a:lnSpc>
            </a:pPr>
            <a:r>
              <a:rPr b="1" lang="en-IN" sz="2000" spc="-1" strike="noStrike">
                <a:solidFill>
                  <a:srgbClr val="222222"/>
                </a:solidFill>
                <a:latin typeface="Times New Roman"/>
                <a:ea typeface="Times New Roman"/>
              </a:rPr>
              <a:t>Node_modules Directory:</a:t>
            </a:r>
            <a:endParaRPr b="0" lang="en-IN" sz="2000" spc="-1" strike="noStrike">
              <a:latin typeface="Arial"/>
            </a:endParaRPr>
          </a:p>
          <a:p>
            <a:pPr marL="216000" indent="-214200" algn="just">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Stores third-party libraries and modules.</a:t>
            </a:r>
            <a:endParaRPr b="0" lang="en-IN" sz="1500" spc="-1" strike="noStrike">
              <a:latin typeface="Arial"/>
            </a:endParaRPr>
          </a:p>
          <a:p>
            <a:pPr marL="216000" indent="-214200" algn="just">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Manages module dependencies for the project.</a:t>
            </a:r>
            <a:endParaRPr b="0" lang="en-IN" sz="1500" spc="-1" strike="noStrike">
              <a:latin typeface="Arial"/>
            </a:endParaRPr>
          </a:p>
          <a:p>
            <a:pPr marL="216000" indent="-214200" algn="just">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Simplifies managing and updating packages.</a:t>
            </a:r>
            <a:endParaRPr b="0" lang="en-IN" sz="1500" spc="-1" strike="noStrike">
              <a:latin typeface="Arial"/>
            </a:endParaRPr>
          </a:p>
          <a:p>
            <a:pPr marL="216000" indent="-214200" algn="just">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Ensures each project maintains its own dependencies.</a:t>
            </a:r>
            <a:endParaRPr b="0" lang="en-IN" sz="15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a:t>
            </a:r>
            <a:endParaRPr b="0" lang="en-IN" sz="1800" spc="-1" strike="noStrike">
              <a:latin typeface="Arial"/>
            </a:endParaRPr>
          </a:p>
        </p:txBody>
      </p:sp>
      <p:sp>
        <p:nvSpPr>
          <p:cNvPr id="51" name="CustomShape 2"/>
          <p:cNvSpPr/>
          <p:nvPr/>
        </p:nvSpPr>
        <p:spPr>
          <a:xfrm>
            <a:off x="3600000" y="216000"/>
            <a:ext cx="1798920" cy="50328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1c1c1c"/>
                </a:solidFill>
                <a:latin typeface="Times New Roman"/>
                <a:ea typeface="Times New Roman"/>
              </a:rPr>
              <a:t>AGENDA</a:t>
            </a:r>
            <a:endParaRPr b="0" lang="en-IN" sz="2400" spc="-1" strike="noStrike">
              <a:latin typeface="Arial"/>
            </a:endParaRPr>
          </a:p>
        </p:txBody>
      </p:sp>
      <p:sp>
        <p:nvSpPr>
          <p:cNvPr id="52" name="CustomShape 3"/>
          <p:cNvSpPr/>
          <p:nvPr/>
        </p:nvSpPr>
        <p:spPr>
          <a:xfrm>
            <a:off x="432000" y="360000"/>
            <a:ext cx="8278920" cy="4463280"/>
          </a:xfrm>
          <a:prstGeom prst="rect">
            <a:avLst/>
          </a:prstGeom>
          <a:noFill/>
          <a:ln>
            <a:noFill/>
          </a:ln>
        </p:spPr>
        <p:style>
          <a:lnRef idx="0"/>
          <a:fillRef idx="0"/>
          <a:effectRef idx="0"/>
          <a:fontRef idx="minor"/>
        </p:style>
        <p:txBody>
          <a:bodyPr lIns="90000" rIns="90000" tIns="45000" bIns="45000"/>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Abstract</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Introduction</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Literature Review</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Motivation</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Contribution</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Modules</a:t>
            </a:r>
            <a:endParaRPr b="0" lang="en-IN" sz="1800" spc="-1" strike="noStrike">
              <a:latin typeface="Arial"/>
            </a:endParaRPr>
          </a:p>
          <a:p>
            <a:pPr>
              <a:lnSpc>
                <a:spcPct val="100000"/>
              </a:lnSpc>
              <a:spcBef>
                <a:spcPts val="567"/>
              </a:spcBef>
              <a:spcAft>
                <a:spcPts val="567"/>
              </a:spcAft>
            </a:pPr>
            <a:r>
              <a:rPr b="0" lang="en-IN" sz="1600" spc="-1" strike="noStrike">
                <a:solidFill>
                  <a:srgbClr val="222222"/>
                </a:solidFill>
                <a:latin typeface="Times New Roman"/>
                <a:ea typeface="Times New Roman"/>
              </a:rPr>
              <a:t>	</a:t>
            </a:r>
            <a:r>
              <a:rPr b="1" lang="en-IN" sz="1600" spc="-1" strike="noStrike">
                <a:solidFill>
                  <a:srgbClr val="222222"/>
                </a:solidFill>
                <a:latin typeface="Times New Roman"/>
                <a:ea typeface="Times New Roman"/>
              </a:rPr>
              <a:t>Module-1:</a:t>
            </a:r>
            <a:r>
              <a:rPr b="0" lang="en-IN" sz="1500" spc="-1" strike="noStrike">
                <a:solidFill>
                  <a:srgbClr val="222222"/>
                </a:solidFill>
                <a:latin typeface="Times New Roman"/>
                <a:ea typeface="Times New Roman"/>
              </a:rPr>
              <a:t>System Requirements and Specification</a:t>
            </a:r>
            <a:endParaRPr b="0" lang="en-IN" sz="1500" spc="-1" strike="noStrike">
              <a:latin typeface="Arial"/>
            </a:endParaRPr>
          </a:p>
          <a:p>
            <a:pPr>
              <a:lnSpc>
                <a:spcPct val="100000"/>
              </a:lnSpc>
              <a:spcBef>
                <a:spcPts val="567"/>
              </a:spcBef>
              <a:spcAft>
                <a:spcPts val="567"/>
              </a:spcAft>
            </a:pPr>
            <a:r>
              <a:rPr b="0" lang="en-IN" sz="1600" spc="-1" strike="noStrike">
                <a:solidFill>
                  <a:srgbClr val="222222"/>
                </a:solidFill>
                <a:latin typeface="Times New Roman"/>
                <a:ea typeface="Times New Roman"/>
              </a:rPr>
              <a:t>	</a:t>
            </a:r>
            <a:r>
              <a:rPr b="1" lang="en-IN" sz="1600" spc="-1" strike="noStrike">
                <a:solidFill>
                  <a:srgbClr val="222222"/>
                </a:solidFill>
                <a:latin typeface="Times New Roman"/>
                <a:ea typeface="Times New Roman"/>
              </a:rPr>
              <a:t>Module-2:</a:t>
            </a:r>
            <a:r>
              <a:rPr b="0" lang="en-IN" sz="1500" spc="-1" strike="noStrike">
                <a:solidFill>
                  <a:srgbClr val="222222"/>
                </a:solidFill>
                <a:latin typeface="Times New Roman"/>
                <a:ea typeface="Times New Roman"/>
              </a:rPr>
              <a:t>Front End Implementation</a:t>
            </a:r>
            <a:endParaRPr b="0" lang="en-IN" sz="1500" spc="-1" strike="noStrike">
              <a:latin typeface="Arial"/>
            </a:endParaRPr>
          </a:p>
          <a:p>
            <a:pPr>
              <a:lnSpc>
                <a:spcPct val="100000"/>
              </a:lnSpc>
              <a:spcBef>
                <a:spcPts val="567"/>
              </a:spcBef>
              <a:spcAft>
                <a:spcPts val="567"/>
              </a:spcAft>
            </a:pPr>
            <a:r>
              <a:rPr b="0" lang="en-IN" sz="1600" spc="-1" strike="noStrike">
                <a:solidFill>
                  <a:srgbClr val="222222"/>
                </a:solidFill>
                <a:latin typeface="Times New Roman"/>
                <a:ea typeface="Times New Roman"/>
              </a:rPr>
              <a:t>	</a:t>
            </a:r>
            <a:r>
              <a:rPr b="1" lang="en-IN" sz="1600" spc="-1" strike="noStrike">
                <a:solidFill>
                  <a:srgbClr val="222222"/>
                </a:solidFill>
                <a:latin typeface="Times New Roman"/>
                <a:ea typeface="Times New Roman"/>
              </a:rPr>
              <a:t>Module-3:</a:t>
            </a:r>
            <a:r>
              <a:rPr b="0" lang="en-IN" sz="1500" spc="-1" strike="noStrike">
                <a:solidFill>
                  <a:srgbClr val="222222"/>
                </a:solidFill>
                <a:latin typeface="Times New Roman"/>
                <a:ea typeface="Times New Roman"/>
              </a:rPr>
              <a:t>Back End Implementation</a:t>
            </a:r>
            <a:endParaRPr b="0" lang="en-IN" sz="15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Result and Discussion</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Conclusion and Future Enhancement</a:t>
            </a:r>
            <a:endParaRPr b="0" lang="en-IN" sz="1800" spc="-1" strike="noStrike">
              <a:latin typeface="Arial"/>
            </a:endParaRPr>
          </a:p>
          <a:p>
            <a:pPr marL="216000" indent="-214920">
              <a:lnSpc>
                <a:spcPct val="100000"/>
              </a:lnSpc>
              <a:spcBef>
                <a:spcPts val="283"/>
              </a:spcBef>
              <a:spcAft>
                <a:spcPts val="283"/>
              </a:spcAft>
              <a:buClr>
                <a:srgbClr val="000000"/>
              </a:buClr>
              <a:buSzPct val="45000"/>
              <a:buFont typeface="Wingdings" charset="2"/>
              <a:buChar char=""/>
            </a:pPr>
            <a:r>
              <a:rPr b="1" lang="en-IN" sz="1800" spc="-1" strike="noStrike">
                <a:solidFill>
                  <a:srgbClr val="222222"/>
                </a:solidFill>
                <a:latin typeface="Times New Roman"/>
                <a:ea typeface="Times New Roman"/>
              </a:rPr>
              <a:t>References</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20</a:t>
            </a:r>
            <a:endParaRPr b="0" lang="en-IN" sz="1800" spc="-1" strike="noStrike">
              <a:latin typeface="Arial"/>
            </a:endParaRPr>
          </a:p>
        </p:txBody>
      </p:sp>
      <p:sp>
        <p:nvSpPr>
          <p:cNvPr id="97" name="CustomShape 2"/>
          <p:cNvSpPr/>
          <p:nvPr/>
        </p:nvSpPr>
        <p:spPr>
          <a:xfrm>
            <a:off x="246600" y="216000"/>
            <a:ext cx="8535600" cy="4390200"/>
          </a:xfrm>
          <a:prstGeom prst="rect">
            <a:avLst/>
          </a:prstGeom>
          <a:noFill/>
          <a:ln>
            <a:noFill/>
          </a:ln>
        </p:spPr>
        <p:style>
          <a:lnRef idx="0"/>
          <a:fillRef idx="0"/>
          <a:effectRef idx="0"/>
          <a:fontRef idx="minor"/>
        </p:style>
        <p:txBody>
          <a:bodyPr lIns="90000" rIns="90000" tIns="45000" bIns="45000"/>
          <a:p>
            <a:pPr marL="216000" indent="-214200">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Supports development tools and build scripts.</a:t>
            </a:r>
            <a:endParaRPr b="0" lang="en-IN" sz="1500" spc="-1" strike="noStrike">
              <a:latin typeface="Arial"/>
            </a:endParaRPr>
          </a:p>
          <a:p>
            <a:pPr marL="216000" indent="-214200" algn="just">
              <a:lnSpc>
                <a:spcPct val="150000"/>
              </a:lnSpc>
              <a:buClr>
                <a:srgbClr val="000000"/>
              </a:buClr>
              <a:buSzPct val="45000"/>
              <a:buFont typeface="Wingdings" charset="2"/>
              <a:buChar char=""/>
            </a:pPr>
            <a:r>
              <a:rPr b="0" lang="en-IN" sz="1500" spc="-1" strike="noStrike">
                <a:solidFill>
                  <a:srgbClr val="222222"/>
                </a:solidFill>
                <a:latin typeface="Times New Roman"/>
                <a:ea typeface="Times New Roman"/>
              </a:rPr>
              <a:t>Enhances application performance</a:t>
            </a:r>
            <a:r>
              <a:rPr b="0" lang="en-IN" sz="1600" spc="-1" strike="noStrike">
                <a:solidFill>
                  <a:srgbClr val="222222"/>
                </a:solidFill>
                <a:latin typeface="Times New Roman"/>
                <a:ea typeface="Times New Roman"/>
              </a:rPr>
              <a:t>.</a:t>
            </a:r>
            <a:endParaRPr b="0" lang="en-IN" sz="1600" spc="-1" strike="noStrike">
              <a:latin typeface="Arial"/>
            </a:endParaRPr>
          </a:p>
          <a:p>
            <a:pPr algn="just">
              <a:lnSpc>
                <a:spcPct val="150000"/>
              </a:lnSpc>
            </a:pPr>
            <a:r>
              <a:rPr b="1" lang="en-IN" sz="2000" spc="-1" strike="noStrike">
                <a:solidFill>
                  <a:srgbClr val="222222"/>
                </a:solidFill>
                <a:latin typeface="Times new roman"/>
                <a:ea typeface="Times New Roman"/>
              </a:rPr>
              <a:t>HomePage.jsx File:</a:t>
            </a:r>
            <a:endParaRPr b="0" lang="en-IN" sz="2000" spc="-1" strike="noStrike">
              <a:latin typeface="Arial"/>
            </a:endParaRPr>
          </a:p>
          <a:p>
            <a:pPr algn="just">
              <a:lnSpc>
                <a:spcPct val="150000"/>
              </a:lnSpc>
            </a:pPr>
            <a:endParaRPr b="0" lang="en-IN" sz="2000" spc="-1" strike="noStrike">
              <a:latin typeface="Arial"/>
            </a:endParaRPr>
          </a:p>
          <a:p>
            <a:pPr algn="just">
              <a:lnSpc>
                <a:spcPct val="150000"/>
              </a:lnSpc>
            </a:pPr>
            <a:endParaRPr b="0" lang="en-IN" sz="2000" spc="-1" strike="noStrike">
              <a:latin typeface="Arial"/>
            </a:endParaRPr>
          </a:p>
        </p:txBody>
      </p:sp>
      <p:pic>
        <p:nvPicPr>
          <p:cNvPr id="98" name="" descr=""/>
          <p:cNvPicPr/>
          <p:nvPr/>
        </p:nvPicPr>
        <p:blipFill>
          <a:blip r:embed="rId1"/>
          <a:srcRect l="22259" t="9798" r="50178" b="45399"/>
          <a:stretch/>
        </p:blipFill>
        <p:spPr>
          <a:xfrm>
            <a:off x="1439280" y="1584360"/>
            <a:ext cx="4463640" cy="302184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360000" y="216000"/>
            <a:ext cx="8494920" cy="4821840"/>
          </a:xfrm>
          <a:prstGeom prst="rect">
            <a:avLst/>
          </a:prstGeom>
          <a:noFill/>
          <a:ln>
            <a:noFill/>
          </a:ln>
        </p:spPr>
        <p:style>
          <a:lnRef idx="0"/>
          <a:fillRef idx="0"/>
          <a:effectRef idx="0"/>
          <a:fontRef idx="minor"/>
        </p:style>
        <p:txBody>
          <a:bodyPr lIns="90000" rIns="90000" tIns="45000" bIns="45000"/>
          <a:p>
            <a:pPr algn="just">
              <a:lnSpc>
                <a:spcPct val="150000"/>
              </a:lnSpc>
            </a:pPr>
            <a:r>
              <a:rPr b="0" lang="en-IN" sz="1500" spc="-1" strike="noStrike">
                <a:solidFill>
                  <a:srgbClr val="222222"/>
                </a:solidFill>
                <a:latin typeface="Times New Roman"/>
                <a:ea typeface="Times New Roman"/>
              </a:rPr>
              <a:t>The HomePage.jsx file is a key component of the front-end module for the Paying Guest Accommodations platform. This file sets up the structure for the home page by importing and assembling various components that make up the main interface seen by users. Below is an explanation of the components used in the HomePage.jsx file:</a:t>
            </a:r>
            <a:endParaRPr b="0" lang="en-IN" sz="1500" spc="-1" strike="noStrike">
              <a:latin typeface="Arial"/>
            </a:endParaRPr>
          </a:p>
          <a:p>
            <a:pPr>
              <a:lnSpc>
                <a:spcPct val="100000"/>
              </a:lnSpc>
              <a:spcBef>
                <a:spcPts val="283"/>
              </a:spcBef>
              <a:spcAft>
                <a:spcPts val="283"/>
              </a:spcAft>
            </a:pPr>
            <a:r>
              <a:rPr b="1" lang="en-IN" sz="1800" spc="-1" strike="noStrike">
                <a:solidFill>
                  <a:srgbClr val="222222"/>
                </a:solidFill>
                <a:latin typeface="Times New Roman"/>
                <a:ea typeface="Times New Roman"/>
              </a:rPr>
              <a:t>Navbar:</a:t>
            </a:r>
            <a:endParaRPr b="0" lang="en-IN" sz="1800" spc="-1" strike="noStrike">
              <a:latin typeface="Arial"/>
            </a:endParaRPr>
          </a:p>
          <a:p>
            <a:pPr>
              <a:lnSpc>
                <a:spcPct val="100000"/>
              </a:lnSpc>
              <a:spcBef>
                <a:spcPts val="283"/>
              </a:spcBef>
              <a:spcAft>
                <a:spcPts val="283"/>
              </a:spcAft>
            </a:pPr>
            <a:r>
              <a:rPr b="0" lang="en-IN" sz="1500" spc="-1" strike="noStrike">
                <a:solidFill>
                  <a:srgbClr val="222222"/>
                </a:solidFill>
                <a:latin typeface="Times New Roman"/>
                <a:ea typeface="Times New Roman"/>
              </a:rPr>
              <a:t>Provides navigation links.</a:t>
            </a:r>
            <a:endParaRPr b="0" lang="en-IN" sz="1500" spc="-1" strike="noStrike">
              <a:latin typeface="Arial"/>
            </a:endParaRPr>
          </a:p>
          <a:p>
            <a:pPr>
              <a:lnSpc>
                <a:spcPct val="100000"/>
              </a:lnSpc>
              <a:spcBef>
                <a:spcPts val="283"/>
              </a:spcBef>
              <a:spcAft>
                <a:spcPts val="283"/>
              </a:spcAft>
            </a:pPr>
            <a:r>
              <a:rPr b="1" lang="en-IN" sz="1800" spc="-1" strike="noStrike">
                <a:solidFill>
                  <a:srgbClr val="222222"/>
                </a:solidFill>
                <a:latin typeface="Times New Roman"/>
                <a:ea typeface="Times New Roman"/>
              </a:rPr>
              <a:t>Slide:</a:t>
            </a:r>
            <a:endParaRPr b="0" lang="en-IN" sz="1800" spc="-1" strike="noStrike">
              <a:latin typeface="Arial"/>
            </a:endParaRPr>
          </a:p>
          <a:p>
            <a:pPr>
              <a:lnSpc>
                <a:spcPct val="100000"/>
              </a:lnSpc>
              <a:spcBef>
                <a:spcPts val="283"/>
              </a:spcBef>
              <a:spcAft>
                <a:spcPts val="283"/>
              </a:spcAft>
            </a:pPr>
            <a:r>
              <a:rPr b="0" lang="en-IN" sz="1500" spc="-1" strike="noStrike">
                <a:solidFill>
                  <a:srgbClr val="222222"/>
                </a:solidFill>
                <a:latin typeface="Times New Roman"/>
                <a:ea typeface="Times New Roman"/>
              </a:rPr>
              <a:t>Displays a carousel of images or promotional content.</a:t>
            </a:r>
            <a:endParaRPr b="0" lang="en-IN" sz="1500" spc="-1" strike="noStrike">
              <a:latin typeface="Arial"/>
            </a:endParaRPr>
          </a:p>
          <a:p>
            <a:pPr>
              <a:lnSpc>
                <a:spcPct val="100000"/>
              </a:lnSpc>
              <a:spcBef>
                <a:spcPts val="283"/>
              </a:spcBef>
              <a:spcAft>
                <a:spcPts val="283"/>
              </a:spcAft>
            </a:pPr>
            <a:r>
              <a:rPr b="1" lang="en-IN" sz="1800" spc="-1" strike="noStrike">
                <a:solidFill>
                  <a:srgbClr val="222222"/>
                </a:solidFill>
                <a:latin typeface="Times New Roman"/>
                <a:ea typeface="Times New Roman"/>
              </a:rPr>
              <a:t>Categories:</a:t>
            </a:r>
            <a:r>
              <a:rPr b="0" lang="en-IN" sz="1800" spc="-1" strike="noStrike">
                <a:solidFill>
                  <a:srgbClr val="222222"/>
                </a:solidFill>
                <a:latin typeface="Times New Roman"/>
                <a:ea typeface="Times New Roman"/>
              </a:rPr>
              <a:t> </a:t>
            </a:r>
            <a:endParaRPr b="0" lang="en-IN" sz="1800" spc="-1" strike="noStrike">
              <a:latin typeface="Arial"/>
            </a:endParaRPr>
          </a:p>
          <a:p>
            <a:pPr>
              <a:lnSpc>
                <a:spcPct val="100000"/>
              </a:lnSpc>
              <a:spcBef>
                <a:spcPts val="283"/>
              </a:spcBef>
              <a:spcAft>
                <a:spcPts val="283"/>
              </a:spcAft>
            </a:pPr>
            <a:r>
              <a:rPr b="0" lang="en-IN" sz="1500" spc="-1" strike="noStrike">
                <a:solidFill>
                  <a:srgbClr val="222222"/>
                </a:solidFill>
                <a:latin typeface="Times New Roman"/>
                <a:ea typeface="Times New Roman"/>
              </a:rPr>
              <a:t>Showcases different PG accommodation categories.</a:t>
            </a:r>
            <a:endParaRPr b="0" lang="en-IN" sz="1500" spc="-1" strike="noStrike">
              <a:latin typeface="Arial"/>
            </a:endParaRPr>
          </a:p>
          <a:p>
            <a:pPr>
              <a:lnSpc>
                <a:spcPct val="100000"/>
              </a:lnSpc>
              <a:spcBef>
                <a:spcPts val="283"/>
              </a:spcBef>
              <a:spcAft>
                <a:spcPts val="283"/>
              </a:spcAft>
            </a:pPr>
            <a:r>
              <a:rPr b="1" lang="en-IN" sz="1800" spc="-1" strike="noStrike">
                <a:solidFill>
                  <a:srgbClr val="222222"/>
                </a:solidFill>
                <a:latin typeface="Times New Roman"/>
                <a:ea typeface="Times New Roman"/>
              </a:rPr>
              <a:t>Listings:</a:t>
            </a:r>
            <a:r>
              <a:rPr b="0" lang="en-IN" sz="1800" spc="-1" strike="noStrike">
                <a:solidFill>
                  <a:srgbClr val="222222"/>
                </a:solidFill>
                <a:latin typeface="Times New Roman"/>
                <a:ea typeface="Times New Roman"/>
              </a:rPr>
              <a:t> </a:t>
            </a:r>
            <a:endParaRPr b="0" lang="en-IN" sz="1800" spc="-1" strike="noStrike">
              <a:latin typeface="Arial"/>
            </a:endParaRPr>
          </a:p>
          <a:p>
            <a:pPr>
              <a:lnSpc>
                <a:spcPct val="100000"/>
              </a:lnSpc>
              <a:spcBef>
                <a:spcPts val="283"/>
              </a:spcBef>
              <a:spcAft>
                <a:spcPts val="283"/>
              </a:spcAft>
            </a:pPr>
            <a:r>
              <a:rPr b="0" lang="en-IN" sz="1500" spc="-1" strike="noStrike">
                <a:solidFill>
                  <a:srgbClr val="222222"/>
                </a:solidFill>
                <a:latin typeface="Times New Roman"/>
                <a:ea typeface="Times New Roman"/>
              </a:rPr>
              <a:t>Displays available PG accommodations.</a:t>
            </a:r>
            <a:endParaRPr b="0" lang="en-IN" sz="1500" spc="-1" strike="noStrike">
              <a:latin typeface="Arial"/>
            </a:endParaRPr>
          </a:p>
          <a:p>
            <a:pPr>
              <a:lnSpc>
                <a:spcPct val="100000"/>
              </a:lnSpc>
              <a:spcBef>
                <a:spcPts val="283"/>
              </a:spcBef>
              <a:spcAft>
                <a:spcPts val="283"/>
              </a:spcAft>
            </a:pPr>
            <a:r>
              <a:rPr b="0" lang="en-IN" sz="1800" spc="-1" strike="noStrike">
                <a:solidFill>
                  <a:srgbClr val="222222"/>
                </a:solidFill>
                <a:latin typeface="Times New Roman"/>
                <a:ea typeface="Times New Roman"/>
              </a:rPr>
              <a:t>.</a:t>
            </a:r>
            <a:endParaRPr b="0" lang="en-IN" sz="1800" spc="-1" strike="noStrike">
              <a:latin typeface="Arial"/>
            </a:endParaRPr>
          </a:p>
        </p:txBody>
      </p:sp>
      <p:sp>
        <p:nvSpPr>
          <p:cNvPr id="100"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21</a:t>
            </a:r>
            <a:endParaRPr b="0" lang="en-IN"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435960" y="432000"/>
            <a:ext cx="7988040" cy="3786480"/>
          </a:xfrm>
          <a:prstGeom prst="rect">
            <a:avLst/>
          </a:prstGeom>
          <a:ln>
            <a:noFill/>
          </a:ln>
        </p:spPr>
      </p:pic>
      <p:sp>
        <p:nvSpPr>
          <p:cNvPr id="102"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22</a:t>
            </a:r>
            <a:endParaRPr b="0" lang="en-IN"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32000" y="432000"/>
            <a:ext cx="8062200" cy="40064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222222"/>
                </a:solidFill>
                <a:latin typeface="Times New Roman"/>
                <a:ea typeface="Times New Roman"/>
              </a:rPr>
              <a:t>Registration Page (RegisterPage.jsx):</a:t>
            </a:r>
            <a:endParaRPr b="0" lang="en-IN" sz="1800" spc="-1" strike="noStrike">
              <a:latin typeface="Arial"/>
            </a:endParaRPr>
          </a:p>
          <a:p>
            <a:pPr>
              <a:lnSpc>
                <a:spcPct val="100000"/>
              </a:lnSpc>
            </a:pPr>
            <a:endParaRPr b="0" lang="en-IN" sz="1800" spc="-1" strike="noStrike">
              <a:latin typeface="Arial"/>
            </a:endParaRPr>
          </a:p>
          <a:p>
            <a:pPr algn="just">
              <a:lnSpc>
                <a:spcPct val="150000"/>
              </a:lnSpc>
            </a:pPr>
            <a:r>
              <a:rPr b="1" lang="en-IN" sz="1600" spc="-1" strike="noStrike">
                <a:solidFill>
                  <a:srgbClr val="222222"/>
                </a:solidFill>
                <a:latin typeface="Times New Roman"/>
                <a:ea typeface="Times New Roman"/>
              </a:rPr>
              <a:t>Import</a:t>
            </a:r>
            <a:r>
              <a:rPr b="0" lang="en-IN" sz="16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Necessary hooks and functions from React and react-router-dom, and styles.</a:t>
            </a:r>
            <a:endParaRPr b="0" lang="en-IN" sz="1500" spc="-1" strike="noStrike">
              <a:latin typeface="Arial"/>
            </a:endParaRPr>
          </a:p>
          <a:p>
            <a:pPr algn="just">
              <a:lnSpc>
                <a:spcPct val="150000"/>
              </a:lnSpc>
            </a:pPr>
            <a:r>
              <a:rPr b="1" lang="en-IN" sz="1600" spc="-1" strike="noStrike">
                <a:solidFill>
                  <a:srgbClr val="222222"/>
                </a:solidFill>
                <a:latin typeface="Times New Roman"/>
                <a:ea typeface="Times New Roman"/>
              </a:rPr>
              <a:t>State Initialization:</a:t>
            </a:r>
            <a:r>
              <a:rPr b="0" lang="en-IN" sz="16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Manages form data and password matching status.</a:t>
            </a:r>
            <a:endParaRPr b="0" lang="en-IN" sz="1500" spc="-1" strike="noStrike">
              <a:latin typeface="Arial"/>
            </a:endParaRPr>
          </a:p>
          <a:p>
            <a:pPr algn="just">
              <a:lnSpc>
                <a:spcPct val="150000"/>
              </a:lnSpc>
            </a:pPr>
            <a:r>
              <a:rPr b="1" lang="en-IN" sz="1600" spc="-1" strike="noStrike">
                <a:solidFill>
                  <a:srgbClr val="222222"/>
                </a:solidFill>
                <a:latin typeface="Times New Roman"/>
                <a:ea typeface="Times New Roman"/>
              </a:rPr>
              <a:t>Handling Input Changes: </a:t>
            </a:r>
            <a:r>
              <a:rPr b="0" lang="en-IN" sz="1500" spc="-1" strike="noStrike">
                <a:solidFill>
                  <a:srgbClr val="222222"/>
                </a:solidFill>
                <a:latin typeface="Times New Roman"/>
                <a:ea typeface="Times New Roman"/>
              </a:rPr>
              <a:t>Updates the state with user input.</a:t>
            </a:r>
            <a:endParaRPr b="0" lang="en-IN" sz="1500" spc="-1" strike="noStrike">
              <a:latin typeface="Arial"/>
            </a:endParaRPr>
          </a:p>
          <a:p>
            <a:pPr algn="just">
              <a:lnSpc>
                <a:spcPct val="150000"/>
              </a:lnSpc>
            </a:pPr>
            <a:r>
              <a:rPr b="1" lang="en-IN" sz="1600" spc="-1" strike="noStrike">
                <a:solidFill>
                  <a:srgbClr val="222222"/>
                </a:solidFill>
                <a:latin typeface="Times New Roman"/>
                <a:ea typeface="Times New Roman"/>
              </a:rPr>
              <a:t>Password Match Verification:</a:t>
            </a:r>
            <a:r>
              <a:rPr b="0" lang="en-IN" sz="1500" spc="-1" strike="noStrike">
                <a:solidFill>
                  <a:srgbClr val="222222"/>
                </a:solidFill>
                <a:latin typeface="Times New Roman"/>
                <a:ea typeface="Times New Roman"/>
              </a:rPr>
              <a:t> Updates passwordMatch state.</a:t>
            </a:r>
            <a:endParaRPr b="0" lang="en-IN" sz="1500" spc="-1" strike="noStrike">
              <a:latin typeface="Arial"/>
            </a:endParaRPr>
          </a:p>
          <a:p>
            <a:pPr algn="just">
              <a:lnSpc>
                <a:spcPct val="150000"/>
              </a:lnSpc>
            </a:pPr>
            <a:endParaRPr b="0" lang="en-IN" sz="1500" spc="-1" strike="noStrike">
              <a:latin typeface="Arial"/>
            </a:endParaRPr>
          </a:p>
          <a:p>
            <a:pPr>
              <a:lnSpc>
                <a:spcPct val="100000"/>
              </a:lnSpc>
            </a:pPr>
            <a:r>
              <a:rPr b="1" lang="en-IN" sz="1600" spc="-1" strike="noStrike">
                <a:solidFill>
                  <a:srgbClr val="222222"/>
                </a:solidFill>
                <a:latin typeface="Times New Roman"/>
                <a:ea typeface="Times New Roman"/>
              </a:rPr>
              <a:t>Form Submission:</a:t>
            </a:r>
            <a:r>
              <a:rPr b="0" lang="en-IN" sz="16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Handles form submission, constructs FormData object, and handles registration logic</a:t>
            </a:r>
            <a:endParaRPr b="0" lang="en-IN" sz="1500" spc="-1" strike="noStrike">
              <a:latin typeface="Arial"/>
            </a:endParaRPr>
          </a:p>
          <a:p>
            <a:pPr algn="just">
              <a:lnSpc>
                <a:spcPct val="150000"/>
              </a:lnSpc>
            </a:pPr>
            <a:r>
              <a:rPr b="1" lang="en-IN" sz="1600" spc="-1" strike="noStrike">
                <a:solidFill>
                  <a:srgbClr val="222222"/>
                </a:solidFill>
                <a:latin typeface="Times New Roman"/>
                <a:ea typeface="Times New Roman"/>
              </a:rPr>
              <a:t>Sending the Form Data to the Server:</a:t>
            </a:r>
            <a:r>
              <a:rPr b="1" lang="en-IN" sz="15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Uses fetch API to send HTTP POST request to the server endpoint.</a:t>
            </a:r>
            <a:endParaRPr b="0" lang="en-IN" sz="1500" spc="-1" strike="noStrike">
              <a:latin typeface="Arial"/>
            </a:endParaRPr>
          </a:p>
          <a:p>
            <a:pPr algn="just">
              <a:lnSpc>
                <a:spcPct val="150000"/>
              </a:lnSpc>
            </a:pPr>
            <a:r>
              <a:rPr b="1" lang="en-IN" sz="1600" spc="-1" strike="noStrike">
                <a:solidFill>
                  <a:srgbClr val="222222"/>
                </a:solidFill>
                <a:latin typeface="Times New Roman"/>
                <a:ea typeface="Times New Roman"/>
              </a:rPr>
              <a:t>Handling the Server Response: </a:t>
            </a:r>
            <a:r>
              <a:rPr b="0" lang="en-IN" sz="1500" spc="-1" strike="noStrike">
                <a:solidFill>
                  <a:srgbClr val="222222"/>
                </a:solidFill>
                <a:latin typeface="Times New Roman"/>
                <a:ea typeface="Times New Roman"/>
              </a:rPr>
              <a:t>Redirects to login page on success, logs error on failure.</a:t>
            </a:r>
            <a:endParaRPr b="0" lang="en-IN" sz="1500" spc="-1" strike="noStrike">
              <a:latin typeface="Arial"/>
            </a:endParaRPr>
          </a:p>
          <a:p>
            <a:pPr>
              <a:lnSpc>
                <a:spcPct val="100000"/>
              </a:lnSpc>
            </a:pPr>
            <a:endParaRPr b="0" lang="en-IN" sz="1500" spc="-1" strike="noStrike">
              <a:latin typeface="Arial"/>
            </a:endParaRPr>
          </a:p>
        </p:txBody>
      </p:sp>
      <p:sp>
        <p:nvSpPr>
          <p:cNvPr id="104"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23</a:t>
            </a:r>
            <a:endParaRPr b="0" lang="en-IN"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288000" y="360000"/>
            <a:ext cx="8571600" cy="4131000"/>
          </a:xfrm>
          <a:prstGeom prst="rect">
            <a:avLst/>
          </a:prstGeom>
          <a:ln>
            <a:noFill/>
          </a:ln>
        </p:spPr>
      </p:pic>
      <p:sp>
        <p:nvSpPr>
          <p:cNvPr id="106"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24</a:t>
            </a:r>
            <a:endParaRPr b="0" lang="en-IN"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18</a:t>
            </a:r>
            <a:endParaRPr b="0" lang="en-IN" sz="1800" spc="-1" strike="noStrike">
              <a:latin typeface="Arial"/>
            </a:endParaRPr>
          </a:p>
        </p:txBody>
      </p:sp>
      <p:sp>
        <p:nvSpPr>
          <p:cNvPr id="108"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25</a:t>
            </a:r>
            <a:endParaRPr b="0" lang="en-IN" sz="1800" spc="-1" strike="noStrike">
              <a:latin typeface="Arial"/>
            </a:endParaRPr>
          </a:p>
        </p:txBody>
      </p:sp>
      <p:sp>
        <p:nvSpPr>
          <p:cNvPr id="109" name="CustomShape 3"/>
          <p:cNvSpPr/>
          <p:nvPr/>
        </p:nvSpPr>
        <p:spPr>
          <a:xfrm>
            <a:off x="432000" y="288000"/>
            <a:ext cx="8206560" cy="7628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333333"/>
                </a:solidFill>
                <a:latin typeface="Times New Roman"/>
                <a:ea typeface="Times New Roman"/>
              </a:rPr>
              <a:t>Module-3:Backend and Database Connection</a:t>
            </a:r>
            <a:endParaRPr b="0" lang="en-IN" sz="2400" spc="-1" strike="noStrike">
              <a:latin typeface="Arial"/>
            </a:endParaRPr>
          </a:p>
          <a:p>
            <a:pPr>
              <a:lnSpc>
                <a:spcPct val="100000"/>
              </a:lnSpc>
            </a:pPr>
            <a:endParaRPr b="0" lang="en-IN" sz="2400" spc="-1" strike="noStrike">
              <a:latin typeface="Arial"/>
            </a:endParaRPr>
          </a:p>
        </p:txBody>
      </p:sp>
      <p:sp>
        <p:nvSpPr>
          <p:cNvPr id="110" name="CustomShape 4"/>
          <p:cNvSpPr/>
          <p:nvPr/>
        </p:nvSpPr>
        <p:spPr>
          <a:xfrm>
            <a:off x="457200" y="741600"/>
            <a:ext cx="7821000" cy="3654360"/>
          </a:xfrm>
          <a:prstGeom prst="rect">
            <a:avLst/>
          </a:prstGeom>
          <a:noFill/>
          <a:ln>
            <a:noFill/>
          </a:ln>
        </p:spPr>
        <p:style>
          <a:lnRef idx="0"/>
          <a:fillRef idx="0"/>
          <a:effectRef idx="0"/>
          <a:fontRef idx="minor"/>
        </p:style>
        <p:txBody>
          <a:bodyPr lIns="90000" rIns="90000" tIns="45000" bIns="45000"/>
          <a:p>
            <a:pPr algn="just">
              <a:lnSpc>
                <a:spcPct val="150000"/>
              </a:lnSpc>
            </a:pPr>
            <a:r>
              <a:rPr b="1" lang="en-IN" sz="1800" spc="-1" strike="noStrike">
                <a:solidFill>
                  <a:srgbClr val="1c1c1c"/>
                </a:solidFill>
                <a:latin typeface="Times New Roman"/>
                <a:ea typeface="Times New Roman"/>
              </a:rPr>
              <a:t>Introduction:</a:t>
            </a:r>
            <a:endParaRPr b="0" lang="en-IN" sz="1800" spc="-1" strike="noStrike">
              <a:latin typeface="Arial"/>
            </a:endParaRPr>
          </a:p>
          <a:p>
            <a:pPr algn="just">
              <a:lnSpc>
                <a:spcPct val="150000"/>
              </a:lnSpc>
            </a:pPr>
            <a:r>
              <a:rPr b="0" lang="en-IN" sz="1500" spc="-1" strike="noStrike">
                <a:solidFill>
                  <a:srgbClr val="1c1c1c"/>
                </a:solidFill>
                <a:latin typeface="Times New Roman"/>
                <a:ea typeface="Times New Roman"/>
              </a:rPr>
              <a:t>The backend and database connection module of the "Paying Guest for Globetrotters" project manages data persistence, business logic, and client communication using Node.js, Express.js, and MongoDB.</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Technology Stack:</a:t>
            </a:r>
            <a:endParaRPr b="0" lang="en-IN" sz="1600" spc="-1" strike="noStrike">
              <a:latin typeface="Arial"/>
            </a:endParaRPr>
          </a:p>
          <a:p>
            <a:pPr algn="just">
              <a:lnSpc>
                <a:spcPct val="150000"/>
              </a:lnSpc>
            </a:pPr>
            <a:r>
              <a:rPr b="1" lang="en-IN" sz="1600" spc="-1" strike="noStrike">
                <a:solidFill>
                  <a:srgbClr val="1c1c1c"/>
                </a:solidFill>
                <a:latin typeface="Times New Roman"/>
                <a:ea typeface="Times New Roman"/>
              </a:rPr>
              <a:t>Node.js: </a:t>
            </a:r>
            <a:r>
              <a:rPr b="0" lang="en-IN" sz="1500" spc="-1" strike="noStrike">
                <a:solidFill>
                  <a:srgbClr val="1c1c1c"/>
                </a:solidFill>
                <a:latin typeface="Times New Roman"/>
                <a:ea typeface="Times New Roman"/>
              </a:rPr>
              <a:t>Efficiently handles asynchronous operations for scalable server-side applications.</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Express.js: </a:t>
            </a:r>
            <a:r>
              <a:rPr b="0" lang="en-IN" sz="1500" spc="-1" strike="noStrike">
                <a:solidFill>
                  <a:srgbClr val="1c1c1c"/>
                </a:solidFill>
                <a:latin typeface="Times New Roman"/>
                <a:ea typeface="Times New Roman"/>
              </a:rPr>
              <a:t>Simplifies routing, middleware integration, and request handling.</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MongoDB:</a:t>
            </a:r>
            <a:r>
              <a:rPr b="1"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A schemaless, document-oriented database that aligns well with dynamic data structures.</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223200" y="286560"/>
            <a:ext cx="8705520" cy="4177440"/>
          </a:xfrm>
          <a:prstGeom prst="rect">
            <a:avLst/>
          </a:prstGeom>
          <a:ln>
            <a:noFill/>
          </a:ln>
        </p:spPr>
      </p:pic>
      <p:sp>
        <p:nvSpPr>
          <p:cNvPr id="112"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26</a:t>
            </a:r>
            <a:endParaRPr b="0" lang="en-IN"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27</a:t>
            </a:r>
            <a:endParaRPr b="0" lang="en-IN" sz="1800" spc="-1" strike="noStrike">
              <a:latin typeface="Arial"/>
            </a:endParaRPr>
          </a:p>
        </p:txBody>
      </p:sp>
      <p:sp>
        <p:nvSpPr>
          <p:cNvPr id="114" name="CustomShape 2"/>
          <p:cNvSpPr/>
          <p:nvPr/>
        </p:nvSpPr>
        <p:spPr>
          <a:xfrm>
            <a:off x="457200" y="288000"/>
            <a:ext cx="7821000" cy="4246200"/>
          </a:xfrm>
          <a:prstGeom prst="rect">
            <a:avLst/>
          </a:prstGeom>
          <a:noFill/>
          <a:ln>
            <a:noFill/>
          </a:ln>
        </p:spPr>
        <p:style>
          <a:lnRef idx="0"/>
          <a:fillRef idx="0"/>
          <a:effectRef idx="0"/>
          <a:fontRef idx="minor"/>
        </p:style>
        <p:txBody>
          <a:bodyPr lIns="90000" rIns="90000" tIns="45000" bIns="45000"/>
          <a:p>
            <a:pPr algn="just">
              <a:lnSpc>
                <a:spcPct val="150000"/>
              </a:lnSpc>
            </a:pPr>
            <a:r>
              <a:rPr b="1" lang="en-IN" sz="2000" spc="-1" strike="noStrike">
                <a:solidFill>
                  <a:srgbClr val="1c1c1c"/>
                </a:solidFill>
                <a:latin typeface="Times New Roman"/>
                <a:ea typeface="Times New Roman"/>
              </a:rPr>
              <a:t>Project Structure</a:t>
            </a:r>
            <a:r>
              <a:rPr b="1" lang="en-IN" sz="1800" spc="-1" strike="noStrike">
                <a:solidFill>
                  <a:srgbClr val="1c1c1c"/>
                </a:solidFill>
                <a:latin typeface="Times New Roman"/>
                <a:ea typeface="Times New Roman"/>
              </a:rPr>
              <a:t>:</a:t>
            </a:r>
            <a:endParaRPr b="0" lang="en-IN" sz="1800" spc="-1" strike="noStrike">
              <a:latin typeface="Arial"/>
            </a:endParaRPr>
          </a:p>
          <a:p>
            <a:pPr algn="just">
              <a:lnSpc>
                <a:spcPct val="150000"/>
              </a:lnSpc>
            </a:pPr>
            <a:r>
              <a:rPr b="1" lang="en-IN" sz="1800" spc="-1" strike="noStrike">
                <a:solidFill>
                  <a:srgbClr val="1c1c1c"/>
                </a:solidFill>
                <a:latin typeface="Times New Roman"/>
                <a:ea typeface="Times New Roman"/>
              </a:rPr>
              <a:t>Main Server File: </a:t>
            </a:r>
            <a:r>
              <a:rPr b="0" lang="en-IN" sz="1500" spc="-1" strike="noStrike">
                <a:solidFill>
                  <a:srgbClr val="1c1c1c"/>
                </a:solidFill>
                <a:latin typeface="Times New Roman"/>
                <a:ea typeface="Times New Roman"/>
              </a:rPr>
              <a:t>Initializes the Express application, sets up database connections, and configures middleware.</a:t>
            </a:r>
            <a:endParaRPr b="0" lang="en-IN" sz="1500" spc="-1" strike="noStrike">
              <a:latin typeface="Arial"/>
            </a:endParaRPr>
          </a:p>
          <a:p>
            <a:pPr algn="just">
              <a:lnSpc>
                <a:spcPct val="150000"/>
              </a:lnSpc>
            </a:pPr>
            <a:r>
              <a:rPr b="1" lang="en-IN" sz="1800" spc="-1" strike="noStrike">
                <a:solidFill>
                  <a:srgbClr val="1c1c1c"/>
                </a:solidFill>
                <a:latin typeface="Times New Roman"/>
                <a:ea typeface="Times New Roman"/>
              </a:rPr>
              <a:t>Routes:</a:t>
            </a:r>
            <a:r>
              <a:rPr b="1"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Defines endpoints and API paths with Express Router, directing requests to appropriate controllers.</a:t>
            </a:r>
            <a:endParaRPr b="0" lang="en-IN" sz="1500" spc="-1" strike="noStrike">
              <a:latin typeface="Arial"/>
            </a:endParaRPr>
          </a:p>
          <a:p>
            <a:pPr algn="just">
              <a:lnSpc>
                <a:spcPct val="150000"/>
              </a:lnSpc>
            </a:pPr>
            <a:r>
              <a:rPr b="1" lang="en-IN" sz="1800" spc="-1" strike="noStrike">
                <a:solidFill>
                  <a:srgbClr val="1c1c1c"/>
                </a:solidFill>
                <a:latin typeface="Times New Roman"/>
                <a:ea typeface="Times New Roman"/>
              </a:rPr>
              <a:t>Models: </a:t>
            </a:r>
            <a:r>
              <a:rPr b="0" lang="en-IN" sz="1500" spc="-1" strike="noStrike">
                <a:solidFill>
                  <a:srgbClr val="1c1c1c"/>
                </a:solidFill>
                <a:latin typeface="Times New Roman"/>
                <a:ea typeface="Times New Roman"/>
              </a:rPr>
              <a:t>Uses Mongoose schemas to represent data structure in MongoDB, handling data validation and access methods.</a:t>
            </a:r>
            <a:endParaRPr b="0" lang="en-IN" sz="1500" spc="-1" strike="noStrike">
              <a:latin typeface="Arial"/>
            </a:endParaRPr>
          </a:p>
          <a:p>
            <a:pPr algn="just">
              <a:lnSpc>
                <a:spcPct val="150000"/>
              </a:lnSpc>
            </a:pPr>
            <a:r>
              <a:rPr b="1" lang="en-IN" sz="2000" spc="-1" strike="noStrike">
                <a:solidFill>
                  <a:srgbClr val="1c1c1c"/>
                </a:solidFill>
                <a:latin typeface="Times New Roman"/>
                <a:ea typeface="Times New Roman"/>
              </a:rPr>
              <a:t>Implementation Details</a:t>
            </a:r>
            <a:endParaRPr b="0" lang="en-IN" sz="2000" spc="-1" strike="noStrike">
              <a:latin typeface="Arial"/>
            </a:endParaRPr>
          </a:p>
          <a:p>
            <a:pPr marL="457200" indent="-226800" algn="just">
              <a:lnSpc>
                <a:spcPct val="150000"/>
              </a:lnSpc>
            </a:pPr>
            <a:r>
              <a:rPr b="1" lang="en-IN" sz="1800" spc="-1" strike="noStrike">
                <a:solidFill>
                  <a:srgbClr val="1c1c1c"/>
                </a:solidFill>
                <a:latin typeface="Times New Roman"/>
                <a:ea typeface="Times New Roman"/>
              </a:rPr>
              <a:t>Server Initialization</a:t>
            </a:r>
            <a:r>
              <a:rPr b="0" lang="en-IN" sz="18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The index.js file serves as the main entry point, configuring middleware such as JSON parsing and error handling.</a:t>
            </a: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a:p>
            <a:pPr marL="457200" indent="-226800" algn="just">
              <a:lnSpc>
                <a:spcPct val="150000"/>
              </a:lnSpc>
            </a:pPr>
            <a:endParaRPr b="0" lang="en-IN" sz="15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28</a:t>
            </a:r>
            <a:endParaRPr b="0" lang="en-IN" sz="1800" spc="-1" strike="noStrike">
              <a:latin typeface="Arial"/>
            </a:endParaRPr>
          </a:p>
        </p:txBody>
      </p:sp>
      <p:sp>
        <p:nvSpPr>
          <p:cNvPr id="116" name="CustomShape 2"/>
          <p:cNvSpPr/>
          <p:nvPr/>
        </p:nvSpPr>
        <p:spPr>
          <a:xfrm>
            <a:off x="216000" y="216000"/>
            <a:ext cx="8638200" cy="4385880"/>
          </a:xfrm>
          <a:prstGeom prst="rect">
            <a:avLst/>
          </a:prstGeom>
          <a:noFill/>
          <a:ln>
            <a:noFill/>
          </a:ln>
        </p:spPr>
        <p:style>
          <a:lnRef idx="0"/>
          <a:fillRef idx="0"/>
          <a:effectRef idx="0"/>
          <a:fontRef idx="minor"/>
        </p:style>
        <p:txBody>
          <a:bodyPr lIns="90000" rIns="90000" tIns="45000" bIns="45000"/>
          <a:p>
            <a:pPr algn="just">
              <a:lnSpc>
                <a:spcPct val="150000"/>
              </a:lnSpc>
            </a:pPr>
            <a:endParaRPr b="0" lang="en-IN" sz="1800" spc="-1" strike="noStrike">
              <a:latin typeface="Arial"/>
            </a:endParaRPr>
          </a:p>
          <a:p>
            <a:pPr algn="just">
              <a:lnSpc>
                <a:spcPct val="150000"/>
              </a:lnSpc>
            </a:pPr>
            <a:r>
              <a:rPr b="1" lang="en-IN" sz="1600" spc="-1" strike="noStrike">
                <a:solidFill>
                  <a:srgbClr val="1c1c1c"/>
                </a:solidFill>
                <a:latin typeface="Times new roman"/>
                <a:ea typeface="Times New Roman"/>
              </a:rPr>
              <a:t>Database Connection</a:t>
            </a:r>
            <a:r>
              <a:rPr b="0" lang="en-IN" sz="1600" spc="-1" strike="noStrike">
                <a:solidFill>
                  <a:srgbClr val="1c1c1c"/>
                </a:solidFill>
                <a:latin typeface="Times new roman"/>
                <a:ea typeface="Times New Roman"/>
              </a:rPr>
              <a:t>:</a:t>
            </a:r>
            <a:r>
              <a:rPr b="0" lang="en-IN" sz="1500" spc="-1" strike="noStrike">
                <a:solidFill>
                  <a:srgbClr val="1c1c1c"/>
                </a:solidFill>
                <a:latin typeface="Times new roman"/>
                <a:ea typeface="Times New Roman"/>
              </a:rPr>
              <a:t> Connects to MongoDB using Mongoose, ensuring secure and efficient data storage and retrieval.</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API Design</a:t>
            </a:r>
            <a:r>
              <a:rPr b="0" lang="en-IN" sz="1600" spc="-1" strike="noStrike">
                <a:solidFill>
                  <a:srgbClr val="1c1c1c"/>
                </a:solidFill>
                <a:latin typeface="Times new roman"/>
                <a:ea typeface="Times New Roman"/>
              </a:rPr>
              <a:t>:</a:t>
            </a:r>
            <a:r>
              <a:rPr b="0" lang="en-IN" sz="1500" spc="-1" strike="noStrike">
                <a:solidFill>
                  <a:srgbClr val="1c1c1c"/>
                </a:solidFill>
                <a:latin typeface="Times new roman"/>
                <a:ea typeface="Times New Roman"/>
              </a:rPr>
              <a:t> Follows RESTful principles, defining routes for operations such as listing accommodations, adding new accommodations, and managing bookings.</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Middleware</a:t>
            </a:r>
            <a:r>
              <a:rPr b="0" lang="en-IN" sz="16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Implements middleware for authentication (if applicable), input validation, and error handling to enhance API robustness and security.</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Index</a:t>
            </a:r>
            <a:r>
              <a:rPr b="1" lang="en-IN" sz="1600" spc="-1" strike="noStrike" u="sng">
                <a:solidFill>
                  <a:srgbClr val="1c1c1c"/>
                </a:solidFill>
                <a:uFillTx/>
                <a:latin typeface="Times new roman"/>
                <a:ea typeface="Times New Roman"/>
              </a:rPr>
              <a:t>.js</a:t>
            </a:r>
            <a:endParaRPr b="0" lang="en-IN" sz="1600" spc="-1" strike="noStrike">
              <a:latin typeface="Arial"/>
            </a:endParaRPr>
          </a:p>
          <a:p>
            <a:pPr marL="457200" indent="-226800" algn="just">
              <a:lnSpc>
                <a:spcPct val="150000"/>
              </a:lnSpc>
            </a:pPr>
            <a:r>
              <a:rPr b="0" lang="en-IN" sz="1500" spc="-1" strike="noStrike">
                <a:solidFill>
                  <a:srgbClr val="1c1c1c"/>
                </a:solidFill>
                <a:latin typeface="Times new roman"/>
                <a:ea typeface="Times New Roman"/>
              </a:rPr>
              <a:t>Imports and Setup: We've imported necessary modules such as express, mongoose, dotenv, and cors. We've initialized express() to create your application (app).</a:t>
            </a:r>
            <a:endParaRPr b="0" lang="en-IN" sz="1500" spc="-1" strike="noStrike">
              <a:latin typeface="Arial"/>
            </a:endParaRPr>
          </a:p>
          <a:p>
            <a:pPr marL="457200" indent="-226800" algn="just">
              <a:lnSpc>
                <a:spcPct val="150000"/>
              </a:lnSpc>
            </a:pPr>
            <a:endParaRPr b="0" lang="en-IN" sz="15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29</a:t>
            </a:r>
            <a:endParaRPr b="0" lang="en-IN" sz="1800" spc="-1" strike="noStrike">
              <a:latin typeface="Arial"/>
            </a:endParaRPr>
          </a:p>
        </p:txBody>
      </p:sp>
      <p:sp>
        <p:nvSpPr>
          <p:cNvPr id="118" name="CustomShape 2"/>
          <p:cNvSpPr/>
          <p:nvPr/>
        </p:nvSpPr>
        <p:spPr>
          <a:xfrm>
            <a:off x="360000" y="504000"/>
            <a:ext cx="8307720" cy="4709520"/>
          </a:xfrm>
          <a:prstGeom prst="rect">
            <a:avLst/>
          </a:prstGeom>
          <a:noFill/>
          <a:ln>
            <a:noFill/>
          </a:ln>
        </p:spPr>
        <p:style>
          <a:lnRef idx="0"/>
          <a:fillRef idx="0"/>
          <a:effectRef idx="0"/>
          <a:fontRef idx="minor"/>
        </p:style>
        <p:txBody>
          <a:bodyPr lIns="90000" rIns="90000" tIns="45000" bIns="45000"/>
          <a:p>
            <a:pPr algn="just">
              <a:lnSpc>
                <a:spcPct val="100000"/>
              </a:lnSpc>
              <a:spcBef>
                <a:spcPts val="283"/>
              </a:spcBef>
              <a:spcAft>
                <a:spcPts val="283"/>
              </a:spcAft>
            </a:pPr>
            <a:r>
              <a:rPr b="1" lang="en-IN" sz="1600" spc="-1" strike="noStrike">
                <a:solidFill>
                  <a:srgbClr val="1c1c1c"/>
                </a:solidFill>
                <a:latin typeface="Times new roman"/>
                <a:ea typeface="Times New Roman"/>
              </a:rPr>
              <a:t>Middleware:</a:t>
            </a:r>
            <a:r>
              <a:rPr b="0" lang="en-IN" sz="16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we’ve configured middleware:</a:t>
            </a:r>
            <a:endParaRPr b="0" lang="en-IN" sz="1500" spc="-1" strike="noStrike">
              <a:latin typeface="Arial"/>
            </a:endParaRPr>
          </a:p>
          <a:p>
            <a:pPr algn="just">
              <a:lnSpc>
                <a:spcPct val="100000"/>
              </a:lnSpc>
              <a:spcBef>
                <a:spcPts val="283"/>
              </a:spcBef>
              <a:spcAft>
                <a:spcPts val="283"/>
              </a:spcAft>
            </a:pPr>
            <a:r>
              <a:rPr b="0"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cors() to handle Cross-Origin Resource Sharing.</a:t>
            </a:r>
            <a:endParaRPr b="0" lang="en-IN" sz="1500" spc="-1" strike="noStrike">
              <a:latin typeface="Arial"/>
            </a:endParaRPr>
          </a:p>
          <a:p>
            <a:pPr algn="just">
              <a:lnSpc>
                <a:spcPct val="100000"/>
              </a:lnSpc>
              <a:spcBef>
                <a:spcPts val="283"/>
              </a:spcBef>
              <a:spcAft>
                <a:spcPts val="283"/>
              </a:spcAft>
            </a:pPr>
            <a:r>
              <a:rPr b="0"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express.json() to parse JSON bodies of incoming requests.</a:t>
            </a:r>
            <a:endParaRPr b="0" lang="en-IN" sz="1500" spc="-1" strike="noStrike">
              <a:latin typeface="Arial"/>
            </a:endParaRPr>
          </a:p>
          <a:p>
            <a:pPr algn="just">
              <a:lnSpc>
                <a:spcPct val="100000"/>
              </a:lnSpc>
              <a:spcBef>
                <a:spcPts val="283"/>
              </a:spcBef>
              <a:spcAft>
                <a:spcPts val="283"/>
              </a:spcAft>
            </a:pPr>
            <a:r>
              <a:rPr b="0"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express.static("public") to serve static files from the "public" directory.</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Routes:</a:t>
            </a:r>
            <a:r>
              <a:rPr b="1"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we've defined routes for different functionalities (auth, properties, bookings, users) using app.use() and corresponding route files (authRoutes, listingRoutes, bookingRoutes, userRoutes).</a:t>
            </a:r>
            <a:endParaRPr b="0" lang="en-IN" sz="1500" spc="-1" strike="noStrike">
              <a:latin typeface="Arial"/>
            </a:endParaRPr>
          </a:p>
          <a:p>
            <a:pPr algn="just">
              <a:lnSpc>
                <a:spcPct val="150000"/>
              </a:lnSpc>
            </a:pPr>
            <a:r>
              <a:rPr b="1" lang="en-IN" sz="1600" spc="-1" strike="noStrike">
                <a:solidFill>
                  <a:srgbClr val="1c1c1c"/>
                </a:solidFill>
                <a:latin typeface="Times new roman"/>
                <a:ea typeface="Times New Roman"/>
              </a:rPr>
              <a:t>MongoDB Connection:</a:t>
            </a:r>
            <a:r>
              <a:rPr b="1" lang="en-IN" sz="1500" spc="-1" strike="noStrike">
                <a:solidFill>
                  <a:srgbClr val="1c1c1c"/>
                </a:solidFill>
                <a:latin typeface="Times new roman"/>
                <a:ea typeface="Times New Roman"/>
              </a:rPr>
              <a:t> </a:t>
            </a:r>
            <a:r>
              <a:rPr b="0" lang="en-IN" sz="1500" spc="-1" strike="noStrike">
                <a:solidFill>
                  <a:srgbClr val="1c1c1c"/>
                </a:solidFill>
                <a:latin typeface="Times new roman"/>
                <a:ea typeface="Times New Roman"/>
              </a:rPr>
              <a:t>We</a:t>
            </a:r>
            <a:r>
              <a:rPr b="1" lang="en-IN" sz="1500" spc="-1" strike="noStrike">
                <a:solidFill>
                  <a:srgbClr val="1c1c1c"/>
                </a:solidFill>
                <a:latin typeface="Times new roman"/>
                <a:ea typeface="Times New Roman"/>
              </a:rPr>
              <a:t>'</a:t>
            </a:r>
            <a:r>
              <a:rPr b="0" lang="en-IN" sz="1500" spc="-1" strike="noStrike">
                <a:solidFill>
                  <a:srgbClr val="1c1c1c"/>
                </a:solidFill>
                <a:latin typeface="Times new roman"/>
                <a:ea typeface="Times New Roman"/>
              </a:rPr>
              <a:t>ve connected to MongoDB using mongoose.connect():</a:t>
            </a:r>
            <a:endParaRPr b="0" lang="en-IN" sz="1500" spc="-1" strike="noStrike">
              <a:latin typeface="Arial"/>
            </a:endParaRPr>
          </a:p>
          <a:p>
            <a:pPr algn="just">
              <a:lnSpc>
                <a:spcPct val="150000"/>
              </a:lnSpc>
            </a:pPr>
            <a:r>
              <a:rPr b="0" lang="en-IN" sz="1500" spc="-1" strike="noStrike">
                <a:solidFill>
                  <a:srgbClr val="1c1c1c"/>
                </a:solidFill>
                <a:latin typeface="Times new roman"/>
                <a:ea typeface="Times New Roman"/>
              </a:rPr>
              <a:t>To start server, ensure that set up the process.env.MONGO_URL variable with our MongoDB connection string, including necessary options like useNewUrlParser and useUnifiedTopology for compatibility and monitoring. Once configured, launch  server by calling app.listen(PORT), where PORT is set to 3001. This command starts  server, allowing it to handle incoming requests on the specified port effectively.</a:t>
            </a:r>
            <a:endParaRPr b="0" lang="en-IN" sz="1500" spc="-1" strike="noStrike">
              <a:latin typeface="Arial"/>
            </a:endParaRPr>
          </a:p>
          <a:p>
            <a:pPr marL="914400" indent="-226800" algn="just">
              <a:lnSpc>
                <a:spcPct val="150000"/>
              </a:lnSpc>
            </a:pPr>
            <a:endParaRPr b="0" lang="en-IN" sz="1500" spc="-1" strike="noStrike">
              <a:latin typeface="Arial"/>
            </a:endParaRPr>
          </a:p>
          <a:p>
            <a:pPr marL="914400" indent="-226800" algn="just">
              <a:lnSpc>
                <a:spcPct val="150000"/>
              </a:lnSpc>
            </a:pPr>
            <a:endParaRPr b="0" lang="en-IN" sz="15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CustomShape 1"/>
          <p:cNvSpPr/>
          <p:nvPr/>
        </p:nvSpPr>
        <p:spPr>
          <a:xfrm>
            <a:off x="8503920" y="4572000"/>
            <a:ext cx="637920" cy="5738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600" spc="-1" strike="noStrike">
                <a:solidFill>
                  <a:srgbClr val="222222"/>
                </a:solidFill>
                <a:latin typeface="Times New Roman"/>
                <a:ea typeface="Times New Roman"/>
              </a:rPr>
              <a:t>2</a:t>
            </a:r>
            <a:endParaRPr b="0" lang="en-IN" sz="1600" spc="-1" strike="noStrike">
              <a:latin typeface="Arial"/>
            </a:endParaRPr>
          </a:p>
        </p:txBody>
      </p:sp>
      <p:sp>
        <p:nvSpPr>
          <p:cNvPr id="54" name="CustomShape 2"/>
          <p:cNvSpPr/>
          <p:nvPr/>
        </p:nvSpPr>
        <p:spPr>
          <a:xfrm>
            <a:off x="457200" y="228600"/>
            <a:ext cx="8227440" cy="820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2400" spc="-1" strike="noStrike">
                <a:solidFill>
                  <a:srgbClr val="1c1c1c"/>
                </a:solidFill>
                <a:latin typeface="Times New Roman"/>
                <a:ea typeface="Times New Roman"/>
              </a:rPr>
              <a:t>ABSTRACT</a:t>
            </a:r>
            <a:endParaRPr b="0" lang="en-IN" sz="2400" spc="-1" strike="noStrike">
              <a:latin typeface="Arial"/>
            </a:endParaRPr>
          </a:p>
        </p:txBody>
      </p:sp>
      <p:sp>
        <p:nvSpPr>
          <p:cNvPr id="55" name="CustomShape 3"/>
          <p:cNvSpPr/>
          <p:nvPr/>
        </p:nvSpPr>
        <p:spPr>
          <a:xfrm>
            <a:off x="360000" y="840960"/>
            <a:ext cx="8494200" cy="3477240"/>
          </a:xfrm>
          <a:prstGeom prst="rect">
            <a:avLst/>
          </a:prstGeom>
          <a:noFill/>
          <a:ln>
            <a:noFill/>
          </a:ln>
        </p:spPr>
        <p:style>
          <a:lnRef idx="0"/>
          <a:fillRef idx="0"/>
          <a:effectRef idx="0"/>
          <a:fontRef idx="minor"/>
        </p:style>
        <p:txBody>
          <a:bodyPr lIns="90000" rIns="90000" tIns="45000" bIns="45000"/>
          <a:p>
            <a:pPr marL="216000" indent="-214920" algn="just">
              <a:lnSpc>
                <a:spcPct val="150000"/>
              </a:lnSpc>
              <a:buClr>
                <a:srgbClr val="000000"/>
              </a:buClr>
              <a:buFont typeface="Symbol"/>
              <a:buChar char=""/>
            </a:pPr>
            <a:r>
              <a:rPr b="0" lang="en-IN" sz="1500" spc="-1" strike="noStrike">
                <a:solidFill>
                  <a:srgbClr val="222222"/>
                </a:solidFill>
                <a:latin typeface="Times New Roman"/>
                <a:ea typeface="Times New Roman"/>
              </a:rPr>
              <a:t>In today's connected world, travelers seek affordable and comfortable places to stay that also </a:t>
            </a:r>
            <a:r>
              <a:rPr b="0" lang="en-IN" sz="15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offer cultural experiences.HOME HIVE provide a home-like environment, cost savings, and cultural exchange opportunities.</a:t>
            </a:r>
            <a:endParaRPr b="0" lang="en-IN" sz="1500" spc="-1" strike="noStrike">
              <a:latin typeface="Arial"/>
            </a:endParaRPr>
          </a:p>
          <a:p>
            <a:pPr marL="216000" indent="-214920" algn="just">
              <a:lnSpc>
                <a:spcPct val="150000"/>
              </a:lnSpc>
              <a:buClr>
                <a:srgbClr val="000000"/>
              </a:buClr>
              <a:buFont typeface="Symbol"/>
              <a:buChar char=""/>
            </a:pPr>
            <a:r>
              <a:rPr b="0" lang="en-IN" sz="1500" spc="-1" strike="noStrike">
                <a:solidFill>
                  <a:srgbClr val="222222"/>
                </a:solidFill>
                <a:latin typeface="Times New Roman"/>
                <a:ea typeface="Times New Roman"/>
              </a:rPr>
              <a:t>This project aims to create an easy-to-use platform connecting globetrotters with PG accommodations. Built with React.js for the frontend, Node.js for the server, and MongoDB for the database, the platform will feature a user-friendly web interface for hostsbook and list homes for PG stays. </a:t>
            </a:r>
            <a:endParaRPr b="0" lang="en-IN" sz="1500" spc="-1" strike="noStrike">
              <a:latin typeface="Arial"/>
            </a:endParaRPr>
          </a:p>
          <a:p>
            <a:pPr marL="216000" indent="-214920" algn="just">
              <a:lnSpc>
                <a:spcPct val="150000"/>
              </a:lnSpc>
              <a:buClr>
                <a:srgbClr val="000000"/>
              </a:buClr>
              <a:buFont typeface="Symbol"/>
              <a:buChar char=""/>
            </a:pPr>
            <a:r>
              <a:rPr b="0" lang="en-IN" sz="1500" spc="-1" strike="noStrike">
                <a:solidFill>
                  <a:srgbClr val="222222"/>
                </a:solidFill>
                <a:latin typeface="Times New Roman"/>
                <a:ea typeface="Times New Roman"/>
              </a:rPr>
              <a:t>It will include a detailed database with information on available PG options, such as location, </a:t>
            </a:r>
            <a:r>
              <a:rPr b="0" lang="en-IN" sz="1500" spc="-1" strike="noStrike">
                <a:solidFill>
                  <a:srgbClr val="222222"/>
                </a:solidFill>
                <a:latin typeface="Times New Roman"/>
                <a:ea typeface="Times New Roman"/>
              </a:rPr>
              <a:t>	</a:t>
            </a:r>
            <a:r>
              <a:rPr b="0" lang="en-IN" sz="1500" spc="-1" strike="noStrike">
                <a:solidFill>
                  <a:srgbClr val="222222"/>
                </a:solidFill>
                <a:latin typeface="Times New Roman"/>
                <a:ea typeface="Times New Roman"/>
              </a:rPr>
              <a:t>amenities, and pricing, and a smart matching algorithm to suggest accommodations based on user preferences and travel plans.</a:t>
            </a:r>
            <a:endParaRPr b="0" lang="en-IN" sz="1500" spc="-1" strike="noStrike">
              <a:latin typeface="Arial"/>
            </a:endParaRPr>
          </a:p>
          <a:p>
            <a:pPr algn="just">
              <a:lnSpc>
                <a:spcPct val="100000"/>
              </a:lnSpc>
            </a:pPr>
            <a:r>
              <a:rPr b="0" lang="en-IN" sz="1500" spc="-1" strike="noStrike">
                <a:solidFill>
                  <a:srgbClr val="000000"/>
                </a:solidFill>
                <a:latin typeface="Arial"/>
                <a:ea typeface="DejaVu Sans"/>
              </a:rPr>
              <a:t> </a:t>
            </a: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r>
              <a:rPr b="0" lang="en-IN" sz="1600" spc="-1" strike="noStrike">
                <a:solidFill>
                  <a:srgbClr val="222222"/>
                </a:solidFill>
                <a:latin typeface="Times New Roman"/>
                <a:ea typeface="Times New Roman"/>
              </a:rPr>
              <a:t>.</a:t>
            </a:r>
            <a:endParaRPr b="0" lang="en-IN" sz="1600" spc="-1" strike="noStrike">
              <a:latin typeface="Arial"/>
            </a:endParaRPr>
          </a:p>
        </p:txBody>
      </p:sp>
      <p:sp>
        <p:nvSpPr>
          <p:cNvPr id="56" name="CustomShape 4"/>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a:t>
            </a:r>
            <a:endParaRPr b="0" lang="en-IN"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 descr=""/>
          <p:cNvPicPr/>
          <p:nvPr/>
        </p:nvPicPr>
        <p:blipFill>
          <a:blip r:embed="rId1"/>
          <a:stretch/>
        </p:blipFill>
        <p:spPr>
          <a:xfrm>
            <a:off x="142200" y="133920"/>
            <a:ext cx="8867520" cy="4402080"/>
          </a:xfrm>
          <a:prstGeom prst="rect">
            <a:avLst/>
          </a:prstGeom>
          <a:ln>
            <a:noFill/>
          </a:ln>
        </p:spPr>
      </p:pic>
      <p:sp>
        <p:nvSpPr>
          <p:cNvPr id="120"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30</a:t>
            </a:r>
            <a:endParaRPr b="0" lang="en-IN"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31</a:t>
            </a:r>
            <a:endParaRPr b="0" lang="en-IN" sz="1800" spc="-1" strike="noStrike">
              <a:latin typeface="Arial"/>
            </a:endParaRPr>
          </a:p>
        </p:txBody>
      </p:sp>
      <p:graphicFrame>
        <p:nvGraphicFramePr>
          <p:cNvPr id="122" name="Object 2"/>
          <p:cNvGraphicFramePr/>
          <p:nvPr/>
        </p:nvGraphicFramePr>
        <p:xfrm>
          <a:off x="2811600" y="3745800"/>
          <a:ext cx="227880" cy="237240"/>
        </p:xfrm>
        <a:graphic>
          <a:graphicData uri="http://schemas.openxmlformats.org/presentationml/2006/ole">
            <p:oleObj progId="Word.Document.12" r:id="rId1" spid="">
              <p:embed/>
              <p:pic>
                <p:nvPicPr>
                  <p:cNvPr id="123" name="" descr=""/>
                  <p:cNvPicPr/>
                  <p:nvPr/>
                </p:nvPicPr>
                <p:blipFill>
                  <a:blip r:embed="rId2"/>
                  <a:stretch/>
                </p:blipFill>
                <p:spPr>
                  <a:xfrm>
                    <a:off x="2811600" y="3745800"/>
                    <a:ext cx="227880" cy="237240"/>
                  </a:xfrm>
                  <a:prstGeom prst="rect">
                    <a:avLst/>
                  </a:prstGeom>
                  <a:ln>
                    <a:noFill/>
                  </a:ln>
                </p:spPr>
              </p:pic>
            </p:oleObj>
          </a:graphicData>
        </a:graphic>
      </p:graphicFrame>
      <p:sp>
        <p:nvSpPr>
          <p:cNvPr id="124" name="CustomShape 3"/>
          <p:cNvSpPr/>
          <p:nvPr/>
        </p:nvSpPr>
        <p:spPr>
          <a:xfrm>
            <a:off x="2016000" y="3528000"/>
            <a:ext cx="3670920" cy="678960"/>
          </a:xfrm>
          <a:prstGeom prst="rect">
            <a:avLst/>
          </a:prstGeom>
          <a:noFill/>
          <a:ln>
            <a:noFill/>
          </a:ln>
        </p:spPr>
        <p:style>
          <a:lnRef idx="0"/>
          <a:fillRef idx="0"/>
          <a:effectRef idx="0"/>
          <a:fontRef idx="minor"/>
        </p:style>
        <p:txBody>
          <a:bodyPr lIns="90000" rIns="90000" tIns="45000" bIns="45000"/>
          <a:p>
            <a:pPr algn="ctr">
              <a:lnSpc>
                <a:spcPct val="150000"/>
              </a:lnSpc>
            </a:pPr>
            <a:r>
              <a:rPr b="1" lang="en-IN" sz="1400" spc="-1" strike="noStrike">
                <a:solidFill>
                  <a:srgbClr val="000000"/>
                </a:solidFill>
                <a:latin typeface="Times New Roman"/>
                <a:ea typeface="Times New Roman"/>
              </a:rPr>
              <a:t>FIGURE 4.1: </a:t>
            </a:r>
            <a:r>
              <a:rPr b="0" lang="en-IN" sz="1400" spc="-1" strike="noStrike">
                <a:solidFill>
                  <a:srgbClr val="000000"/>
                </a:solidFill>
                <a:latin typeface="Times New Roman"/>
                <a:ea typeface="Times New Roman"/>
              </a:rPr>
              <a:t>Client Connection Success</a:t>
            </a:r>
            <a:endParaRPr b="0" lang="en-IN" sz="1400" spc="-1" strike="noStrike">
              <a:latin typeface="Arial"/>
            </a:endParaRPr>
          </a:p>
        </p:txBody>
      </p:sp>
      <p:pic>
        <p:nvPicPr>
          <p:cNvPr id="125" name="" descr=""/>
          <p:cNvPicPr/>
          <p:nvPr/>
        </p:nvPicPr>
        <p:blipFill>
          <a:blip r:embed="rId3"/>
          <a:stretch/>
        </p:blipFill>
        <p:spPr>
          <a:xfrm>
            <a:off x="1080000" y="1008000"/>
            <a:ext cx="7344000" cy="2619360"/>
          </a:xfrm>
          <a:prstGeom prst="rect">
            <a:avLst/>
          </a:prstGeom>
          <a:ln>
            <a:noFill/>
          </a:ln>
        </p:spPr>
      </p:pic>
      <p:sp>
        <p:nvSpPr>
          <p:cNvPr id="126" name="TextShape 4"/>
          <p:cNvSpPr txBox="1"/>
          <p:nvPr/>
        </p:nvSpPr>
        <p:spPr>
          <a:xfrm>
            <a:off x="1008000" y="448560"/>
            <a:ext cx="3528000" cy="343440"/>
          </a:xfrm>
          <a:prstGeom prst="rect">
            <a:avLst/>
          </a:prstGeom>
          <a:noFill/>
          <a:ln>
            <a:noFill/>
          </a:ln>
        </p:spPr>
        <p:txBody>
          <a:bodyPr lIns="90000" rIns="90000" tIns="45000" bIns="45000"/>
          <a:p>
            <a:r>
              <a:rPr b="1" lang="en-IN" sz="1800" spc="-1" strike="noStrike">
                <a:latin typeface="Times New Roman"/>
              </a:rPr>
              <a:t>RESULTS AND DISCUSSIONS</a:t>
            </a:r>
            <a:endParaRPr b="1" lang="en-IN" sz="1800" spc="-1" strike="noStrike">
              <a:latin typeface="Times New Roman"/>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32</a:t>
            </a:r>
            <a:endParaRPr b="0" lang="en-IN" sz="1800" spc="-1" strike="noStrike">
              <a:latin typeface="Arial"/>
            </a:endParaRPr>
          </a:p>
        </p:txBody>
      </p:sp>
      <p:graphicFrame>
        <p:nvGraphicFramePr>
          <p:cNvPr id="128" name="Object 2"/>
          <p:cNvGraphicFramePr/>
          <p:nvPr/>
        </p:nvGraphicFramePr>
        <p:xfrm>
          <a:off x="-1555560" y="2910600"/>
          <a:ext cx="2379240" cy="1542960"/>
        </p:xfrm>
        <a:graphic>
          <a:graphicData uri="http://schemas.openxmlformats.org/presentationml/2006/ole">
            <p:oleObj progId="Word.Document.12" r:id="rId1" spid="">
              <p:embed/>
              <p:pic>
                <p:nvPicPr>
                  <p:cNvPr id="129" name="" descr=""/>
                  <p:cNvPicPr/>
                  <p:nvPr/>
                </p:nvPicPr>
                <p:blipFill>
                  <a:blip r:embed="rId2"/>
                  <a:stretch/>
                </p:blipFill>
                <p:spPr>
                  <a:xfrm>
                    <a:off x="-1555560" y="2910600"/>
                    <a:ext cx="2379240" cy="1542960"/>
                  </a:xfrm>
                  <a:prstGeom prst="rect">
                    <a:avLst/>
                  </a:prstGeom>
                  <a:ln>
                    <a:noFill/>
                  </a:ln>
                </p:spPr>
              </p:pic>
            </p:oleObj>
          </a:graphicData>
        </a:graphic>
      </p:graphicFrame>
      <p:sp>
        <p:nvSpPr>
          <p:cNvPr id="130" name="CustomShape 3"/>
          <p:cNvSpPr/>
          <p:nvPr/>
        </p:nvSpPr>
        <p:spPr>
          <a:xfrm>
            <a:off x="432000" y="288000"/>
            <a:ext cx="8494560" cy="4575240"/>
          </a:xfrm>
          <a:prstGeom prst="rect">
            <a:avLst/>
          </a:prstGeom>
          <a:noFill/>
          <a:ln>
            <a:noFill/>
          </a:ln>
        </p:spPr>
        <p:style>
          <a:lnRef idx="0"/>
          <a:fillRef idx="0"/>
          <a:effectRef idx="0"/>
          <a:fontRef idx="minor"/>
        </p:style>
        <p:txBody>
          <a:bodyPr lIns="90000" rIns="90000" tIns="45000" bIns="45000"/>
          <a:p>
            <a:pPr algn="just">
              <a:lnSpc>
                <a:spcPct val="150000"/>
              </a:lnSpc>
            </a:pPr>
            <a:r>
              <a:rPr b="1" lang="en-IN" sz="2000" spc="-1" strike="noStrike">
                <a:solidFill>
                  <a:srgbClr val="333333"/>
                </a:solidFill>
                <a:latin typeface="Times New Roman"/>
                <a:ea typeface="Times New Roman"/>
              </a:rPr>
              <a:t>SERVER SIDE CONNECTION</a:t>
            </a:r>
            <a:endParaRPr b="0" lang="en-IN" sz="2000" spc="-1" strike="noStrike">
              <a:latin typeface="Arial"/>
            </a:endParaRPr>
          </a:p>
          <a:p>
            <a:pPr algn="just">
              <a:lnSpc>
                <a:spcPct val="150000"/>
              </a:lnSpc>
            </a:pPr>
            <a:r>
              <a:rPr b="0" lang="en-IN" sz="1600" spc="-1" strike="noStrike">
                <a:solidFill>
                  <a:srgbClr val="333333"/>
                </a:solidFill>
                <a:latin typeface="Times New Roman"/>
                <a:ea typeface="Times New Roman"/>
              </a:rPr>
              <a:t>	</a:t>
            </a:r>
            <a:r>
              <a:rPr b="0" lang="en-IN" sz="1500" spc="-1" strike="noStrike">
                <a:solidFill>
                  <a:srgbClr val="333333"/>
                </a:solidFill>
                <a:latin typeface="Times New Roman"/>
                <a:ea typeface="Times New Roman"/>
              </a:rPr>
              <a:t>In our project, setting up a server connection was pivotal for enabling communication between our React frontend and backend server. Using Node.js with Express, we established our backend infrastructure, configuring it to listen on Port 3000.</a:t>
            </a:r>
            <a:endParaRPr b="0" lang="en-IN" sz="1500" spc="-1" strike="noStrike">
              <a:latin typeface="Arial"/>
            </a:endParaRPr>
          </a:p>
          <a:p>
            <a:pPr algn="just">
              <a:lnSpc>
                <a:spcPct val="150000"/>
              </a:lnSpc>
            </a:pPr>
            <a:endParaRPr b="0" lang="en-IN" sz="1500" spc="-1" strike="noStrike">
              <a:latin typeface="Arial"/>
            </a:endParaRPr>
          </a:p>
          <a:p>
            <a:pPr>
              <a:lnSpc>
                <a:spcPct val="100000"/>
              </a:lnSpc>
            </a:pPr>
            <a:endParaRPr b="0" lang="en-IN" sz="1500" spc="-1" strike="noStrike">
              <a:latin typeface="Arial"/>
            </a:endParaRPr>
          </a:p>
        </p:txBody>
      </p:sp>
      <p:pic>
        <p:nvPicPr>
          <p:cNvPr id="131" name="" descr=""/>
          <p:cNvPicPr/>
          <p:nvPr/>
        </p:nvPicPr>
        <p:blipFill>
          <a:blip r:embed="rId3"/>
          <a:srcRect l="19938" t="16796" r="12341" b="52400"/>
          <a:stretch/>
        </p:blipFill>
        <p:spPr>
          <a:xfrm>
            <a:off x="864000" y="2016000"/>
            <a:ext cx="7558560" cy="273456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432000" y="144000"/>
            <a:ext cx="7846560" cy="5084640"/>
          </a:xfrm>
          <a:prstGeom prst="rect">
            <a:avLst/>
          </a:prstGeom>
          <a:noFill/>
          <a:ln>
            <a:noFill/>
          </a:ln>
        </p:spPr>
        <p:style>
          <a:lnRef idx="0"/>
          <a:fillRef idx="0"/>
          <a:effectRef idx="0"/>
          <a:fontRef idx="minor"/>
        </p:style>
        <p:txBody>
          <a:bodyPr lIns="90000" rIns="90000" tIns="45000" bIns="45000"/>
          <a:p>
            <a:pPr algn="ctr">
              <a:lnSpc>
                <a:spcPct val="150000"/>
              </a:lnSpc>
            </a:pPr>
            <a:r>
              <a:rPr b="1" lang="en-IN" sz="2000" spc="-1" strike="noStrike">
                <a:solidFill>
                  <a:srgbClr val="333333"/>
                </a:solidFill>
                <a:latin typeface="Times New Roman"/>
                <a:ea typeface="Times New Roman"/>
              </a:rPr>
              <a:t>	</a:t>
            </a:r>
            <a:endParaRPr b="0" lang="en-IN" sz="2000" spc="-1" strike="noStrike">
              <a:latin typeface="Arial"/>
            </a:endParaRPr>
          </a:p>
          <a:p>
            <a:pPr algn="ctr">
              <a:lnSpc>
                <a:spcPct val="150000"/>
              </a:lnSpc>
            </a:pPr>
            <a:r>
              <a:rPr b="1" lang="en-IN" sz="2400" spc="-1" strike="noStrike">
                <a:solidFill>
                  <a:srgbClr val="333333"/>
                </a:solidFill>
                <a:latin typeface="Times New Roman"/>
                <a:ea typeface="Times New Roman"/>
              </a:rPr>
              <a:t>Conclusion and Future Enhacement</a:t>
            </a:r>
            <a:endParaRPr b="0" lang="en-IN" sz="2400" spc="-1" strike="noStrike">
              <a:latin typeface="Arial"/>
            </a:endParaRPr>
          </a:p>
          <a:p>
            <a:pPr algn="just">
              <a:lnSpc>
                <a:spcPct val="150000"/>
              </a:lnSpc>
            </a:pPr>
            <a:endParaRPr b="0" lang="en-IN" sz="2400" spc="-1" strike="noStrike">
              <a:latin typeface="Arial"/>
            </a:endParaRPr>
          </a:p>
          <a:p>
            <a:pPr algn="just">
              <a:lnSpc>
                <a:spcPct val="150000"/>
              </a:lnSpc>
            </a:pPr>
            <a:r>
              <a:rPr b="1" lang="en-IN" sz="2000" spc="-1" strike="noStrike">
                <a:solidFill>
                  <a:srgbClr val="333333"/>
                </a:solidFill>
                <a:latin typeface="Times New Roman"/>
                <a:ea typeface="Times New Roman"/>
              </a:rPr>
              <a:t>Conclusion:</a:t>
            </a:r>
            <a:endParaRPr b="0" lang="en-IN" sz="2000" spc="-1" strike="noStrike">
              <a:latin typeface="Arial"/>
            </a:endParaRPr>
          </a:p>
          <a:p>
            <a:pPr algn="just">
              <a:lnSpc>
                <a:spcPct val="150000"/>
              </a:lnSpc>
            </a:pPr>
            <a:r>
              <a:rPr b="0" lang="en-IN" sz="1500" spc="-1" strike="noStrike">
                <a:solidFill>
                  <a:srgbClr val="333333"/>
                </a:solidFill>
                <a:latin typeface="Times New Roman"/>
                <a:ea typeface="Times New Roman"/>
              </a:rPr>
              <a:t>In concluding my project, on the frontend, we've prioritized creating an engaging and intuitive user interface (UI) using React.js.UI design emphasizes intuitive navigation, visually appealing elements, and clear interactions to enhance usability and encourage deeper user engagement with our application. Leveraging React.js, we've ensured that our UI is responsive and dynamic, providing a seamless experience for users.</a:t>
            </a:r>
            <a:endParaRPr b="0" lang="en-IN" sz="1500" spc="-1" strike="noStrike">
              <a:latin typeface="Arial"/>
            </a:endParaRPr>
          </a:p>
          <a:p>
            <a:pPr algn="just">
              <a:lnSpc>
                <a:spcPct val="150000"/>
              </a:lnSpc>
              <a:spcBef>
                <a:spcPts val="1199"/>
              </a:spcBef>
              <a:spcAft>
                <a:spcPts val="1199"/>
              </a:spcAft>
            </a:pPr>
            <a:endParaRPr b="0" lang="en-IN" sz="1500" spc="-1" strike="noStrike">
              <a:latin typeface="Arial"/>
            </a:endParaRPr>
          </a:p>
        </p:txBody>
      </p:sp>
      <p:sp>
        <p:nvSpPr>
          <p:cNvPr id="133"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33</a:t>
            </a:r>
            <a:endParaRPr b="0" lang="en-IN" sz="1800" spc="-1" strike="noStrike">
              <a:latin typeface="Arial"/>
            </a:endParaRPr>
          </a:p>
          <a:p>
            <a:pPr>
              <a:lnSpc>
                <a:spcPct val="100000"/>
              </a:lnSpc>
            </a:pPr>
            <a:endParaRPr b="0" lang="en-IN"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34</a:t>
            </a:r>
            <a:endParaRPr b="0" lang="en-IN" sz="1800" spc="-1" strike="noStrike">
              <a:latin typeface="Arial"/>
            </a:endParaRPr>
          </a:p>
          <a:p>
            <a:pPr>
              <a:lnSpc>
                <a:spcPct val="100000"/>
              </a:lnSpc>
            </a:pPr>
            <a:endParaRPr b="0" lang="en-IN" sz="1800" spc="-1" strike="noStrike">
              <a:latin typeface="Arial"/>
            </a:endParaRPr>
          </a:p>
        </p:txBody>
      </p:sp>
      <p:pic>
        <p:nvPicPr>
          <p:cNvPr id="135" name="" descr=""/>
          <p:cNvPicPr/>
          <p:nvPr/>
        </p:nvPicPr>
        <p:blipFill>
          <a:blip r:embed="rId1"/>
          <a:stretch/>
        </p:blipFill>
        <p:spPr>
          <a:xfrm>
            <a:off x="216000" y="72000"/>
            <a:ext cx="8658000" cy="453600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360000" y="251640"/>
            <a:ext cx="8206920" cy="45712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TiMES NEW ROMAN"/>
                <a:ea typeface="DejaVu Sans"/>
              </a:rPr>
              <a:t>REFERENCES:</a:t>
            </a:r>
            <a:endParaRPr b="0" lang="en-IN" sz="1800" spc="-1" strike="noStrike">
              <a:latin typeface="Arial"/>
            </a:endParaRPr>
          </a:p>
          <a:p>
            <a:pPr algn="just">
              <a:lnSpc>
                <a:spcPct val="150000"/>
              </a:lnSpc>
              <a:spcBef>
                <a:spcPts val="916"/>
              </a:spcBef>
              <a:spcAft>
                <a:spcPts val="916"/>
              </a:spcAft>
            </a:pPr>
            <a:r>
              <a:rPr b="1" lang="en-IN" sz="1500" spc="-1" strike="noStrike">
                <a:solidFill>
                  <a:srgbClr val="000000"/>
                </a:solidFill>
                <a:latin typeface="TiMES NEW ROMAN"/>
                <a:ea typeface="Times New Roman"/>
              </a:rPr>
              <a:t>1) React Documentation: </a:t>
            </a:r>
            <a:r>
              <a:rPr b="0" lang="en-IN" sz="1500" spc="-1" strike="noStrike">
                <a:solidFill>
                  <a:srgbClr val="000000"/>
                </a:solidFill>
                <a:latin typeface="TiMES NEW ROMAN"/>
                <a:ea typeface="Times New Roman"/>
              </a:rPr>
              <a:t>React - A JavaScript library for building user interfaces. Available at </a:t>
            </a:r>
            <a:r>
              <a:rPr b="0" lang="en-IN" sz="1500" spc="-1" strike="noStrike" u="sng">
                <a:solidFill>
                  <a:srgbClr val="1b75bc"/>
                </a:solidFill>
                <a:uFillTx/>
                <a:latin typeface="TiMES NEW ROMAN"/>
                <a:ea typeface="Times New Roman"/>
              </a:rPr>
              <a:t>Getting Started – React (reactjs.org)</a:t>
            </a:r>
            <a:r>
              <a:rPr b="0" lang="en-IN" sz="1500" spc="-1" strike="noStrike">
                <a:solidFill>
                  <a:srgbClr val="1b75bc"/>
                </a:solidFill>
                <a:latin typeface="TiMES NEW ROMAN"/>
                <a:ea typeface="Times New Roman"/>
              </a:rPr>
              <a:t>.</a:t>
            </a:r>
            <a:endParaRPr b="0" lang="en-IN" sz="1500" spc="-1" strike="noStrike">
              <a:latin typeface="Arial"/>
            </a:endParaRPr>
          </a:p>
          <a:p>
            <a:pPr algn="just">
              <a:lnSpc>
                <a:spcPct val="150000"/>
              </a:lnSpc>
              <a:spcBef>
                <a:spcPts val="916"/>
              </a:spcBef>
              <a:spcAft>
                <a:spcPts val="916"/>
              </a:spcAft>
            </a:pPr>
            <a:r>
              <a:rPr b="1" lang="en-IN" sz="1500" spc="-1" strike="noStrike">
                <a:solidFill>
                  <a:srgbClr val="000000"/>
                </a:solidFill>
                <a:latin typeface="TiMES NEW ROMAN"/>
                <a:ea typeface="Times New Roman"/>
              </a:rPr>
              <a:t>2)</a:t>
            </a:r>
            <a:r>
              <a:rPr b="1" lang="en-IN" sz="1500" spc="-1" strike="noStrike">
                <a:solidFill>
                  <a:srgbClr val="1b75bc"/>
                </a:solidFill>
                <a:latin typeface="TiMES NEW ROMAN"/>
                <a:ea typeface="Times New Roman"/>
              </a:rPr>
              <a:t> </a:t>
            </a:r>
            <a:r>
              <a:rPr b="1" lang="en-IN" sz="1500" spc="-1" strike="noStrike">
                <a:solidFill>
                  <a:srgbClr val="000000"/>
                </a:solidFill>
                <a:latin typeface="TiMES NEW ROMAN"/>
                <a:ea typeface="Times New Roman"/>
              </a:rPr>
              <a:t>Bootstrap Documentation:</a:t>
            </a:r>
            <a:r>
              <a:rPr b="0" lang="en-IN" sz="1500" spc="-1" strike="noStrike">
                <a:solidFill>
                  <a:srgbClr val="111111"/>
                </a:solidFill>
                <a:latin typeface="TiMES NEW ROMAN"/>
                <a:ea typeface="Times New Roman"/>
              </a:rPr>
              <a:t> Bootstrap - The world’s most popular framework for building responsive, mobile-first sites. Available at</a:t>
            </a:r>
            <a:r>
              <a:rPr b="0" lang="en-IN" sz="1500" spc="-1" strike="noStrike">
                <a:solidFill>
                  <a:srgbClr val="1b75bc"/>
                </a:solidFill>
                <a:latin typeface="TiMES NEW ROMAN"/>
                <a:ea typeface="Times New Roman"/>
              </a:rPr>
              <a:t>: </a:t>
            </a:r>
            <a:r>
              <a:rPr b="0" lang="en-IN" sz="1500" spc="-1" strike="noStrike" u="sng">
                <a:solidFill>
                  <a:srgbClr val="1b75bc"/>
                </a:solidFill>
                <a:uFillTx/>
                <a:latin typeface="TiMES NEW ROMAN"/>
                <a:ea typeface="Times New Roman"/>
              </a:rPr>
              <a:t>ReactBootstrap | React Bootstrap (react-bootstrap.github.io</a:t>
            </a:r>
            <a:r>
              <a:rPr b="0" lang="en-IN" sz="1500" spc="-1" strike="noStrike">
                <a:solidFill>
                  <a:srgbClr val="1b75bc"/>
                </a:solidFill>
                <a:latin typeface="TiMES NEW ROMAN"/>
                <a:ea typeface="Times New Roman"/>
              </a:rPr>
              <a:t>)</a:t>
            </a:r>
            <a:endParaRPr b="0" lang="en-IN" sz="1500" spc="-1" strike="noStrike">
              <a:latin typeface="Arial"/>
            </a:endParaRPr>
          </a:p>
          <a:p>
            <a:pPr algn="just">
              <a:lnSpc>
                <a:spcPct val="150000"/>
              </a:lnSpc>
              <a:spcBef>
                <a:spcPts val="916"/>
              </a:spcBef>
              <a:spcAft>
                <a:spcPts val="916"/>
              </a:spcAft>
            </a:pPr>
            <a:r>
              <a:rPr b="1" lang="en-IN" sz="1500" spc="-1" strike="noStrike">
                <a:solidFill>
                  <a:srgbClr val="000000"/>
                </a:solidFill>
                <a:latin typeface="TiMES NEW ROMAN"/>
                <a:ea typeface="Times New Roman"/>
              </a:rPr>
              <a:t>3) Node.js Documentation:</a:t>
            </a:r>
            <a:r>
              <a:rPr b="0" lang="en-IN" sz="1500" spc="-1" strike="noStrike">
                <a:solidFill>
                  <a:srgbClr val="000000"/>
                </a:solidFill>
                <a:latin typeface="TiMES NEW ROMAN"/>
                <a:ea typeface="Times New Roman"/>
              </a:rPr>
              <a:t> Node.js - JavaScript runtime built on Chrome's V8 JavaScript engine. Available at:</a:t>
            </a:r>
            <a:r>
              <a:rPr b="0" lang="en-IN" sz="1500" spc="-1" strike="noStrike">
                <a:solidFill>
                  <a:srgbClr val="1b75bc"/>
                </a:solidFill>
                <a:latin typeface="TiMES NEW ROMAN"/>
                <a:ea typeface="Times New Roman"/>
              </a:rPr>
              <a:t> </a:t>
            </a:r>
            <a:r>
              <a:rPr b="0" lang="en-IN" sz="1500" spc="-1" strike="noStrike" u="sng">
                <a:solidFill>
                  <a:srgbClr val="1b75bc"/>
                </a:solidFill>
                <a:uFillTx/>
                <a:latin typeface="TiMES NEW ROMAN"/>
                <a:ea typeface="Times New Roman"/>
              </a:rPr>
              <a:t>Node.js v22.4.1 Documentation (nodejs.org)</a:t>
            </a:r>
            <a:endParaRPr b="0" lang="en-IN" sz="1500" spc="-1" strike="noStrike">
              <a:latin typeface="Arial"/>
            </a:endParaRPr>
          </a:p>
          <a:p>
            <a:pPr algn="just">
              <a:lnSpc>
                <a:spcPct val="150000"/>
              </a:lnSpc>
              <a:spcBef>
                <a:spcPts val="916"/>
              </a:spcBef>
              <a:spcAft>
                <a:spcPts val="916"/>
              </a:spcAft>
            </a:pPr>
            <a:r>
              <a:rPr b="1" lang="en-IN" sz="1500" spc="-1" strike="noStrike">
                <a:solidFill>
                  <a:srgbClr val="000000"/>
                </a:solidFill>
                <a:latin typeface="TiMES NEW ROMAN"/>
                <a:ea typeface="Times New Roman"/>
              </a:rPr>
              <a:t>4)</a:t>
            </a:r>
            <a:r>
              <a:rPr b="0" lang="en-IN" sz="1500" spc="-1" strike="noStrike">
                <a:solidFill>
                  <a:srgbClr val="000000"/>
                </a:solidFill>
                <a:latin typeface="TiMES NEW ROMAN"/>
                <a:ea typeface="Times New Roman"/>
              </a:rPr>
              <a:t> </a:t>
            </a:r>
            <a:r>
              <a:rPr b="1" lang="en-IN" sz="1500" spc="-1" strike="noStrike">
                <a:solidFill>
                  <a:srgbClr val="000000"/>
                </a:solidFill>
                <a:latin typeface="TiMES NEW ROMAN"/>
                <a:ea typeface="Times New Roman"/>
              </a:rPr>
              <a:t>MongoDB Documentation:</a:t>
            </a:r>
            <a:r>
              <a:rPr b="0" lang="en-IN" sz="1500" spc="-1" strike="noStrike">
                <a:solidFill>
                  <a:srgbClr val="000000"/>
                </a:solidFill>
                <a:latin typeface="TiMES NEW ROMAN"/>
                <a:ea typeface="Times New Roman"/>
              </a:rPr>
              <a:t> MongoDB - A NoSQL database for modern applications. Available at</a:t>
            </a:r>
            <a:r>
              <a:rPr b="0" lang="en-IN" sz="1500" spc="-1" strike="noStrike">
                <a:solidFill>
                  <a:srgbClr val="1b75bc"/>
                </a:solidFill>
                <a:latin typeface="TiMES NEW ROMAN"/>
                <a:ea typeface="Times New Roman"/>
              </a:rPr>
              <a:t>: </a:t>
            </a:r>
            <a:r>
              <a:rPr b="0" lang="en-IN" sz="1500" spc="-1" strike="noStrike" u="sng">
                <a:solidFill>
                  <a:srgbClr val="1b75bc"/>
                </a:solidFill>
                <a:uFillTx/>
                <a:latin typeface="TiMES NEW ROMAN"/>
                <a:ea typeface="Times New Roman"/>
              </a:rPr>
              <a:t>Introduction to MongoDB - MongoDB Manual v7.0.</a:t>
            </a:r>
            <a:endParaRPr b="0" lang="en-IN" sz="1500" spc="-1" strike="noStrike">
              <a:latin typeface="Arial"/>
            </a:endParaRPr>
          </a:p>
        </p:txBody>
      </p:sp>
      <p:sp>
        <p:nvSpPr>
          <p:cNvPr id="137"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35</a:t>
            </a:r>
            <a:endParaRPr b="0" lang="en-IN" sz="1800" spc="-1" strike="noStrike">
              <a:latin typeface="Arial"/>
            </a:endParaRPr>
          </a:p>
          <a:p>
            <a:pPr>
              <a:lnSpc>
                <a:spcPct val="100000"/>
              </a:lnSpc>
            </a:pPr>
            <a:endParaRPr b="0" lang="en-IN"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4</a:t>
            </a:r>
            <a:endParaRPr b="0" lang="en-IN" sz="1800" spc="-1" strike="noStrike">
              <a:latin typeface="Arial"/>
            </a:endParaRPr>
          </a:p>
        </p:txBody>
      </p:sp>
      <p:pic>
        <p:nvPicPr>
          <p:cNvPr id="58" name="" descr=""/>
          <p:cNvPicPr/>
          <p:nvPr/>
        </p:nvPicPr>
        <p:blipFill>
          <a:blip r:embed="rId1"/>
          <a:stretch/>
        </p:blipFill>
        <p:spPr>
          <a:xfrm>
            <a:off x="137520" y="99000"/>
            <a:ext cx="8876880" cy="45810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5</a:t>
            </a:r>
            <a:endParaRPr b="0" lang="en-IN" sz="1800" spc="-1" strike="noStrike">
              <a:latin typeface="Arial"/>
            </a:endParaRPr>
          </a:p>
        </p:txBody>
      </p:sp>
      <p:pic>
        <p:nvPicPr>
          <p:cNvPr id="60" name="" descr=""/>
          <p:cNvPicPr/>
          <p:nvPr/>
        </p:nvPicPr>
        <p:blipFill>
          <a:blip r:embed="rId1"/>
          <a:stretch/>
        </p:blipFill>
        <p:spPr>
          <a:xfrm>
            <a:off x="144000" y="90360"/>
            <a:ext cx="8895960" cy="45896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8503920" y="4572000"/>
            <a:ext cx="637920" cy="5738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600" spc="-1" strike="noStrike">
                <a:solidFill>
                  <a:srgbClr val="222222"/>
                </a:solidFill>
                <a:latin typeface="Times New Roman"/>
                <a:ea typeface="Times New Roman"/>
              </a:rPr>
              <a:t>5</a:t>
            </a:r>
            <a:endParaRPr b="0" lang="en-IN" sz="1600" spc="-1" strike="noStrike">
              <a:latin typeface="Arial"/>
            </a:endParaRPr>
          </a:p>
        </p:txBody>
      </p:sp>
      <p:sp>
        <p:nvSpPr>
          <p:cNvPr id="62" name="CustomShape 2"/>
          <p:cNvSpPr/>
          <p:nvPr/>
        </p:nvSpPr>
        <p:spPr>
          <a:xfrm>
            <a:off x="457200" y="144000"/>
            <a:ext cx="8227440" cy="6462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2400" spc="-1" strike="noStrike">
                <a:solidFill>
                  <a:srgbClr val="333333"/>
                </a:solidFill>
                <a:latin typeface="Times New Roman"/>
                <a:ea typeface="Times New Roman"/>
              </a:rPr>
              <a:t>Problem Statement</a:t>
            </a:r>
            <a:endParaRPr b="0" lang="en-IN" sz="2400" spc="-1" strike="noStrike">
              <a:latin typeface="Arial"/>
            </a:endParaRPr>
          </a:p>
        </p:txBody>
      </p:sp>
      <p:sp>
        <p:nvSpPr>
          <p:cNvPr id="63" name="CustomShape 3"/>
          <p:cNvSpPr/>
          <p:nvPr/>
        </p:nvSpPr>
        <p:spPr>
          <a:xfrm>
            <a:off x="457200" y="576000"/>
            <a:ext cx="8541000" cy="3886200"/>
          </a:xfrm>
          <a:prstGeom prst="rect">
            <a:avLst/>
          </a:prstGeom>
          <a:noFill/>
          <a:ln>
            <a:noFill/>
          </a:ln>
        </p:spPr>
        <p:style>
          <a:lnRef idx="0"/>
          <a:fillRef idx="0"/>
          <a:effectRef idx="0"/>
          <a:fontRef idx="minor"/>
        </p:style>
        <p:txBody>
          <a:bodyPr lIns="90000" rIns="90000" tIns="45000" bIns="45000"/>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In the contemporary travel landscape, globetrotters seek affordable, culturally immersive accommodations that offer both comfort and authentic experiences. However, locating and booking paying guest (PG) accommodations is often inefficient and uncertain. </a:t>
            </a:r>
            <a:endParaRPr b="0" lang="en-IN" sz="1500" spc="-1" strike="noStrike">
              <a:latin typeface="Arial"/>
            </a:endParaRPr>
          </a:p>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Existing platforms lack user-friendly interfaces, personalized recommendations, and adequate safety measures for host authenticity and transaction security. </a:t>
            </a:r>
            <a:endParaRPr b="0" lang="en-IN" sz="1500" spc="-1" strike="noStrike">
              <a:latin typeface="Arial"/>
            </a:endParaRPr>
          </a:p>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This results in a disjointed experience for travelers and missed opportunities to meet the growing demand for culturally enriching travel experiences. </a:t>
            </a:r>
            <a:endParaRPr b="0" lang="en-IN" sz="1500" spc="-1" strike="noStrike">
              <a:latin typeface="Arial"/>
            </a:endParaRPr>
          </a:p>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Recognizing these challenges, our project aims to develop a comprehensive solution using the MERN stack (MongoDB, Express.js, React.js, and Node.js). This platform will streamline booking processes, enhance information transparency about PG options, provide personalized accommodation suggestions, and incorporate robust verification mechanisms for host profiles.</a:t>
            </a:r>
            <a:r>
              <a:rPr b="0" lang="en-IN" sz="1600" spc="-1" strike="noStrike">
                <a:solidFill>
                  <a:srgbClr val="222222"/>
                </a:solidFill>
                <a:latin typeface="Times New Roman"/>
                <a:ea typeface="Times New Roman"/>
              </a:rPr>
              <a:t> </a:t>
            </a:r>
            <a:endParaRPr b="0" lang="en-IN" sz="1600" spc="-1" strike="noStrike">
              <a:latin typeface="Arial"/>
            </a:endParaRPr>
          </a:p>
        </p:txBody>
      </p:sp>
      <p:sp>
        <p:nvSpPr>
          <p:cNvPr id="64" name="CustomShape 4"/>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6</a:t>
            </a:r>
            <a:endParaRPr b="0" lang="en-IN"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 descr=""/>
          <p:cNvPicPr/>
          <p:nvPr/>
        </p:nvPicPr>
        <p:blipFill>
          <a:blip r:embed="rId1"/>
          <a:stretch/>
        </p:blipFill>
        <p:spPr>
          <a:xfrm>
            <a:off x="144000" y="129960"/>
            <a:ext cx="8856000" cy="4550040"/>
          </a:xfrm>
          <a:prstGeom prst="rect">
            <a:avLst/>
          </a:prstGeom>
          <a:ln>
            <a:noFill/>
          </a:ln>
        </p:spPr>
      </p:pic>
      <p:sp>
        <p:nvSpPr>
          <p:cNvPr id="66" name="CustomShape 1"/>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7</a:t>
            </a:r>
            <a:endParaRPr b="0" lang="en-IN"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323640" y="144000"/>
            <a:ext cx="8603640" cy="4824000"/>
          </a:xfrm>
          <a:prstGeom prst="rect">
            <a:avLst/>
          </a:prstGeom>
          <a:noFill/>
          <a:ln>
            <a:noFill/>
          </a:ln>
        </p:spPr>
        <p:style>
          <a:lnRef idx="0"/>
          <a:fillRef idx="0"/>
          <a:effectRef idx="0"/>
          <a:fontRef idx="minor"/>
        </p:style>
        <p:txBody>
          <a:bodyPr lIns="90000" rIns="90000" tIns="45000" bIns="45000"/>
          <a:p>
            <a:pPr algn="ctr">
              <a:lnSpc>
                <a:spcPct val="100000"/>
              </a:lnSpc>
            </a:pPr>
            <a:r>
              <a:rPr b="1" lang="en-IN" sz="2200" spc="-1" strike="noStrike">
                <a:solidFill>
                  <a:srgbClr val="222222"/>
                </a:solidFill>
                <a:latin typeface="Times New Roman"/>
                <a:ea typeface="Times New Roman"/>
              </a:rPr>
              <a:t>	</a:t>
            </a:r>
            <a:r>
              <a:rPr b="1" lang="en-IN" sz="2200" spc="-1" strike="noStrike">
                <a:solidFill>
                  <a:srgbClr val="222222"/>
                </a:solidFill>
                <a:latin typeface="Times New Roman"/>
                <a:ea typeface="Times New Roman"/>
              </a:rPr>
              <a:t>Literature Review</a:t>
            </a:r>
            <a:endParaRPr b="0" lang="en-IN" sz="2200" spc="-1" strike="noStrike">
              <a:latin typeface="Arial"/>
            </a:endParaRPr>
          </a:p>
          <a:p>
            <a:pPr>
              <a:lnSpc>
                <a:spcPct val="100000"/>
              </a:lnSpc>
            </a:pPr>
            <a:endParaRPr b="0" lang="en-IN" sz="2200" spc="-1" strike="noStrike">
              <a:latin typeface="Arial"/>
            </a:endParaRPr>
          </a:p>
          <a:p>
            <a:pPr>
              <a:lnSpc>
                <a:spcPct val="100000"/>
              </a:lnSpc>
            </a:pPr>
            <a:r>
              <a:rPr b="1" lang="en-IN" sz="1500" spc="-1" strike="noStrike">
                <a:solidFill>
                  <a:srgbClr val="222222"/>
                </a:solidFill>
                <a:latin typeface="Times New Roman"/>
                <a:ea typeface="Times New Roman"/>
              </a:rPr>
              <a:t>1. Thompson, A. (2019)</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Method:</a:t>
            </a:r>
            <a:r>
              <a:rPr b="0" lang="en-IN" sz="1500" spc="-1" strike="noStrike">
                <a:solidFill>
                  <a:srgbClr val="222222"/>
                </a:solidFill>
                <a:latin typeface="Times New Roman"/>
                <a:ea typeface="Times New Roman"/>
              </a:rPr>
              <a:t> Used HTML, CSS, and Bootstrap to create a responsive web interface for a PG accommodation platform.</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Outcome:</a:t>
            </a:r>
            <a:r>
              <a:rPr b="0" lang="en-IN" sz="1500" spc="-1" strike="noStrike">
                <a:solidFill>
                  <a:srgbClr val="222222"/>
                </a:solidFill>
                <a:latin typeface="Times New Roman"/>
                <a:ea typeface="Times New Roman"/>
              </a:rPr>
              <a:t> Developed a user-friendly design that adapts well to various screen sizes, significantly improving the user experience for travelers accessing the platform on different devices.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Drawback:</a:t>
            </a:r>
            <a:r>
              <a:rPr b="0" lang="en-IN" sz="1500" spc="-1" strike="noStrike">
                <a:solidFill>
                  <a:srgbClr val="222222"/>
                </a:solidFill>
                <a:latin typeface="Times New Roman"/>
                <a:ea typeface="Times New Roman"/>
              </a:rPr>
              <a:t> The study noted limited interactivity and dynamic content handling, requiring additional scripting for a fully functional user experience.</a:t>
            </a:r>
            <a:endParaRPr b="0" lang="en-IN" sz="1500" spc="-1" strike="noStrike">
              <a:latin typeface="Arial"/>
            </a:endParaRPr>
          </a:p>
          <a:p>
            <a:pPr>
              <a:lnSpc>
                <a:spcPct val="100000"/>
              </a:lnSpc>
            </a:pPr>
            <a:r>
              <a:rPr b="1" lang="en-IN" sz="1500" spc="-1" strike="noStrike">
                <a:solidFill>
                  <a:srgbClr val="222222"/>
                </a:solidFill>
                <a:latin typeface="Times New Roman"/>
                <a:ea typeface="Times New Roman"/>
              </a:rPr>
              <a:t>2. Smith, J. (2020)</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Method: </a:t>
            </a:r>
            <a:r>
              <a:rPr b="0" lang="en-IN" sz="1500" spc="-1" strike="noStrike">
                <a:solidFill>
                  <a:srgbClr val="222222"/>
                </a:solidFill>
                <a:latin typeface="Times New Roman"/>
                <a:ea typeface="Times New Roman"/>
              </a:rPr>
              <a:t>Conducted surveys and interviews with globetrotters and hosts in major tourist cities.</a:t>
            </a:r>
            <a:endParaRPr b="0" lang="en-IN" sz="1500" spc="-1" strike="noStrike">
              <a:latin typeface="Arial"/>
            </a:endParaRPr>
          </a:p>
          <a:p>
            <a:pPr algn="just">
              <a:lnSpc>
                <a:spcPct val="150000"/>
              </a:lnSpc>
            </a:pPr>
            <a:r>
              <a:rPr b="1" lang="en-IN" sz="1500" spc="-1" strike="noStrike">
                <a:solidFill>
                  <a:srgbClr val="222222"/>
                </a:solidFill>
                <a:latin typeface="Times New Roman"/>
                <a:ea typeface="Times New Roman"/>
              </a:rPr>
              <a:t>Outcome: </a:t>
            </a:r>
            <a:r>
              <a:rPr b="0" lang="en-IN" sz="1500" spc="-1" strike="noStrike">
                <a:solidFill>
                  <a:srgbClr val="222222"/>
                </a:solidFill>
                <a:latin typeface="Times New Roman"/>
                <a:ea typeface="Times New Roman"/>
              </a:rPr>
              <a:t>Identified key factors travelers consider when choosing PG accommodations, including cost, location, and cultural experience. This insight helps PG providers tailor their offerings to meet traveler preferences.</a:t>
            </a:r>
            <a:endParaRPr b="0" lang="en-IN" sz="1500" spc="-1" strike="noStrike">
              <a:latin typeface="Arial"/>
            </a:endParaRPr>
          </a:p>
          <a:p>
            <a:pPr algn="just">
              <a:lnSpc>
                <a:spcPct val="150000"/>
              </a:lnSpc>
            </a:pPr>
            <a:endParaRPr b="0" lang="en-IN" sz="1500" spc="-1" strike="noStrike">
              <a:latin typeface="Arial"/>
            </a:endParaRPr>
          </a:p>
        </p:txBody>
      </p:sp>
      <p:sp>
        <p:nvSpPr>
          <p:cNvPr id="68" name="CustomShape 2"/>
          <p:cNvSpPr/>
          <p:nvPr/>
        </p:nvSpPr>
        <p:spPr>
          <a:xfrm>
            <a:off x="0" y="475200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8</a:t>
            </a:r>
            <a:endParaRPr b="0" lang="en-IN"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CustomShape 1"/>
          <p:cNvSpPr/>
          <p:nvPr/>
        </p:nvSpPr>
        <p:spPr>
          <a:xfrm>
            <a:off x="415800" y="335160"/>
            <a:ext cx="8227440" cy="4302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2400" spc="-1" strike="noStrike">
                <a:solidFill>
                  <a:srgbClr val="333333"/>
                </a:solidFill>
                <a:latin typeface="Times New Roman"/>
                <a:ea typeface="Times New Roman"/>
              </a:rPr>
              <a:t>Objective of the Project</a:t>
            </a:r>
            <a:endParaRPr b="0" lang="en-IN" sz="2400" spc="-1" strike="noStrike">
              <a:latin typeface="Arial"/>
            </a:endParaRPr>
          </a:p>
        </p:txBody>
      </p:sp>
      <p:sp>
        <p:nvSpPr>
          <p:cNvPr id="70" name="CustomShape 2"/>
          <p:cNvSpPr/>
          <p:nvPr/>
        </p:nvSpPr>
        <p:spPr>
          <a:xfrm>
            <a:off x="457200" y="864000"/>
            <a:ext cx="8229240" cy="3477240"/>
          </a:xfrm>
          <a:prstGeom prst="rect">
            <a:avLst/>
          </a:prstGeom>
          <a:noFill/>
          <a:ln>
            <a:noFill/>
          </a:ln>
        </p:spPr>
        <p:style>
          <a:lnRef idx="0"/>
          <a:fillRef idx="0"/>
          <a:effectRef idx="0"/>
          <a:fontRef idx="minor"/>
        </p:style>
        <p:txBody>
          <a:bodyPr lIns="90000" rIns="90000" tIns="45000" bIns="45000"/>
          <a:p>
            <a:pPr marL="216000" indent="-214920" algn="just">
              <a:lnSpc>
                <a:spcPct val="150000"/>
              </a:lnSpc>
              <a:buClr>
                <a:srgbClr val="222222"/>
              </a:buClr>
              <a:buFont typeface="Symbol"/>
              <a:buChar char=""/>
            </a:pPr>
            <a:r>
              <a:rPr b="0" lang="en-IN" sz="1500" spc="-1" strike="noStrike">
                <a:solidFill>
                  <a:srgbClr val="222222"/>
                </a:solidFill>
                <a:latin typeface="Times New Roman"/>
                <a:ea typeface="Times New Roman"/>
              </a:rPr>
              <a:t>Develop a user-centric, technologically advanced platform using the MERN stack (MongoDB, Express.js, React.js, Node.js) to revolutionize the PG accommodation experience.</a:t>
            </a: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a:p>
            <a:pPr algn="just">
              <a:lnSpc>
                <a:spcPct val="150000"/>
              </a:lnSpc>
            </a:pPr>
            <a:endParaRPr b="0" lang="en-IN" sz="1500" spc="-1" strike="noStrike">
              <a:latin typeface="Arial"/>
            </a:endParaRPr>
          </a:p>
        </p:txBody>
      </p:sp>
      <p:sp>
        <p:nvSpPr>
          <p:cNvPr id="71" name="CustomShape 3"/>
          <p:cNvSpPr/>
          <p:nvPr/>
        </p:nvSpPr>
        <p:spPr>
          <a:xfrm>
            <a:off x="0" y="4748760"/>
            <a:ext cx="9141840" cy="393840"/>
          </a:xfrm>
          <a:prstGeom prst="rect">
            <a:avLst/>
          </a:prstGeom>
          <a:solidFill>
            <a:srgbClr val="87d1d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9</a:t>
            </a:r>
            <a:endParaRPr b="0" lang="en-IN" sz="1800" spc="-1" strike="noStrike">
              <a:latin typeface="Arial"/>
            </a:endParaRPr>
          </a:p>
        </p:txBody>
      </p:sp>
      <p:pic>
        <p:nvPicPr>
          <p:cNvPr id="72" name="" descr=""/>
          <p:cNvPicPr/>
          <p:nvPr/>
        </p:nvPicPr>
        <p:blipFill>
          <a:blip r:embed="rId1"/>
          <a:stretch/>
        </p:blipFill>
        <p:spPr>
          <a:xfrm>
            <a:off x="216000" y="1656000"/>
            <a:ext cx="8712000" cy="30927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266</TotalTime>
  <Application>LibreOffice/6.0.7.3$Linux_X86_64 LibreOffice_project/00m0$Build-3</Application>
  <Company>SlideMake.com</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2024-07-09T22:07:34Z</dcterms:created>
  <dc:creator>SlideMake.com</dc:creator>
  <dc:description/>
  <dc:language>en-IN</dc:language>
  <cp:lastModifiedBy/>
  <dcterms:modified xsi:type="dcterms:W3CDTF">2024-11-28T00:01:50Z</dcterms:modified>
  <cp:revision>23</cp:revision>
  <dc:subject/>
  <dc:title>Embedded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SlideMake.com</vt:lpwstr>
  </property>
  <property fmtid="{D5CDD505-2E9C-101B-9397-08002B2CF9AE}" pid="4" name="LinksUpToDate">
    <vt:bool>0</vt:bool>
  </property>
  <property fmtid="{D5CDD505-2E9C-101B-9397-08002B2CF9AE}" pid="5" name="ScaleCrop">
    <vt:bool>0</vt:bool>
  </property>
</Properties>
</file>